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6" r:id="rId4"/>
    <p:sldMasterId id="2147483945" r:id="rId5"/>
  </p:sldMasterIdLst>
  <p:notesMasterIdLst>
    <p:notesMasterId r:id="rId20"/>
  </p:notesMasterIdLst>
  <p:sldIdLst>
    <p:sldId id="2147481304" r:id="rId6"/>
    <p:sldId id="2147481352" r:id="rId7"/>
    <p:sldId id="2147481345" r:id="rId8"/>
    <p:sldId id="2147481359" r:id="rId9"/>
    <p:sldId id="2147481358" r:id="rId10"/>
    <p:sldId id="2147481346" r:id="rId11"/>
    <p:sldId id="2147481347" r:id="rId12"/>
    <p:sldId id="2147481354" r:id="rId13"/>
    <p:sldId id="2147481360" r:id="rId14"/>
    <p:sldId id="2147481356" r:id="rId15"/>
    <p:sldId id="2147481357" r:id="rId16"/>
    <p:sldId id="2147481348" r:id="rId17"/>
    <p:sldId id="2147481361" r:id="rId18"/>
    <p:sldId id="2147481349" r:id="rId19"/>
  </p:sldIdLst>
  <p:sldSz cx="12192000"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2ADBE1BF-5E8A-483A-A4EF-0559240CF4AA}">
          <p14:sldIdLst>
            <p14:sldId id="2147481304"/>
            <p14:sldId id="2147481352"/>
            <p14:sldId id="2147481345"/>
            <p14:sldId id="2147481359"/>
            <p14:sldId id="2147481358"/>
            <p14:sldId id="2147481346"/>
            <p14:sldId id="2147481347"/>
            <p14:sldId id="2147481354"/>
            <p14:sldId id="2147481360"/>
            <p14:sldId id="2147481356"/>
            <p14:sldId id="2147481357"/>
            <p14:sldId id="2147481348"/>
            <p14:sldId id="2147481361"/>
            <p14:sldId id="2147481349"/>
          </p14:sldIdLst>
        </p14:section>
        <p14:section name="Backup" id="{C3A604C7-AABF-403F-987D-FE0495945C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A6BC00-119B-E44A-FCDD-99AB2043A819}" name="SCHULTZ, Craig" initials="SC" userId="S::schultzc@who.int::854a62c5-58dd-4605-829d-e0fb08c0e742" providerId="AD"/>
  <p188:author id="{EB5B6503-3181-8430-33EE-58F4EC35FDE2}" name="SIMNICEANU, Alice" initials="SA" userId="S::simniceanua@who.int::39eefadd-5a8a-4d04-8c9e-28dd7e41e64d" providerId="AD"/>
  <p188:author id="{5FB05106-C9F6-89E5-B2E9-12D9807B39F8}" name="FISCHER, Natalie" initials="FN" userId="S::fischern@who.int::609ab499-bd91-412d-a19e-852d5cf4e4c1" providerId="AD"/>
  <p188:author id="{ABEE6006-F6AE-0219-9094-687FE9D2CFD1}" name="VAN HOLTEN, Judith" initials="" userId="S::vanholtenj@who.int::f96661e9-6b39-4412-b03e-766f5cad0246" providerId="AD"/>
  <p188:author id="{AA9D0F1B-383A-AAED-B53A-D388BE776DC7}" name="PEREA CARO, William Augusto" initials="PA" userId="S::pereaw@who.int::c1a29d3b-6f5a-4cf0-a3ed-7d53a401ff35" providerId="AD"/>
  <p188:author id="{5612361C-A9CC-E074-191F-ACAC85286971}" name="MCMENAMIN, Martina" initials="MM" userId="S::mcmenaminm@who.int::bde6d010-3c03-498a-b541-163b16e280d8" providerId="AD"/>
  <p188:author id="{ADD95F3D-A2C4-C30C-A4BB-EEDC59FA22CC}" name="HILL, Alexandra" initials="HA" userId="S::hilla@who.int::2f9605a8-c20a-46c1-aedf-88eb693ee9c3" providerId="AD"/>
  <p188:author id="{D6C8FA4B-9C63-3891-EAD2-7AF436A86488}" name="LEWIS, Rosamund" initials="LR" userId="S::lewisr@who.int::2c844c90-8031-49eb-b0c6-f7fc6e909235" providerId="AD"/>
  <p188:author id="{2ED5564F-E283-0803-18A9-26B3E08B3657}" name="JIN, Yeo Won" initials="JYW" userId="S::yjin@who.int::c165ab78-5c55-47f1-9034-9fabec109d61" providerId="AD"/>
  <p188:author id="{607D2C50-2540-1107-CD40-398A874C4B8F}" name="GAAFAR, Lama" initials="GL" userId="S::gaafarl@who.int::f3e00ff7-2952-4c1a-9d58-32bb013bc536" providerId="AD"/>
  <p188:author id="{A1CCFB51-0E9D-FBC8-275D-FDE2436F55C7}" name="HENDERSON, Corey" initials="HC" userId="S::chenderson@who.int::043682c7-9ee8-4bcc-8574-89c2235bd7ee" providerId="AD"/>
  <p188:author id="{F6CAB153-4CF4-205C-EFA1-7EC29ECB6427}" name="ACMA, Ayse" initials="AA" userId="S::acmaa@who.int::afa7f630-0e1d-4a92-a4b7-cc2546d3ed9a" providerId="AD"/>
  <p188:author id="{46C8B255-08D0-BB99-7A7F-DF9ECEED77D6}" name="MUIANGA, João" initials="MJ" userId="S::muiangaj@who.int::a9d2c93a-4d52-4ecf-879b-8c8b0497103a" providerId="AD"/>
  <p188:author id="{DE37E056-A2A7-AD99-667B-4CC4AF3FF036}" name="ESCOBAR CORADO WAEBER, Aura Rocio" initials="ECWAR" userId="S::escobarcoradowaebera@who.int::660d6170-5386-44ce-9ead-6e8e3b4ed2d0" providerId="AD"/>
  <p188:author id="{43DB0469-2C71-2C10-F055-402E1E07A11D}" name="BOSE, Anindya Sekhar" initials="ASB" userId="BOSE, Anindya Sekhar" providerId="None"/>
  <p188:author id="{7FAA5071-71EB-6C2D-AF57-5D6B89E3CA38}" name="LAURENSON-SCHAFER, Henry" initials="LSH" userId="S::laurensonschaferh@who.int::366095e3-0b21-4049-bcd9-a1dbde3c12b8" providerId="AD"/>
  <p188:author id="{B405E776-976B-1178-FA4C-6FDF6ACB89B9}" name="HE, Qun" initials="HQ" userId="S::heq@who.int::9e7d8886-0904-4a47-9993-6af0c386292f" providerId="AD"/>
  <p188:author id="{4A1DFC78-8463-3D74-5B49-2F2213384BCD}" name="Juniorcaius IKEJEZIE" initials="JI" userId="S::ikejeziej@who.int::84b9d2fa-ae00-482c-8e63-8158eb221343" providerId="AD"/>
  <p188:author id="{B9E8DE82-8DBB-4B75-ED7D-CBD97A5FD63E}" name="HOMAN, Tobias" initials="TH" userId="S::homant@who.int::ec9d2888-750a-4988-9432-a8d9c925384e" providerId="AD"/>
  <p188:author id="{F9D2938B-C34F-4A93-913A-CCE362F928BE}" name="MOEK, Felix" initials="MF" userId="S::moekf@who.int::c392ed33-6890-4248-99da-a8b116ab904c" providerId="AD"/>
  <p188:author id="{2CA83F8D-BB71-8EB6-2E00-9CF5B0C8A6C4}" name="CHANG BLANC, Diana" initials="CBD" userId="S::changblancd@who.int::095af1f0-0fe9-48c0-b39d-431b31cc03ce" providerId="AD"/>
  <p188:author id="{3E09D28E-8FF6-C4AA-1D31-105863C2F291}" name="Aaron Wallace" initials="AW" userId="Aaron Wallace" providerId="None"/>
  <p188:author id="{BF1BE79B-E594-BD5B-03C6-A896A133318E}" name="GRAY, John Henry" initials="GH" userId="S::grayj@who.int::b1fcb4c9-8b11-4938-921b-bbefa761d85f" providerId="AD"/>
  <p188:author id="{AD14A1A6-844F-1A43-48B7-C0E5B4F5C70C}" name="DESAI, Shalini" initials="DS" userId="S::sdesai@who.int::62e2c573-819b-434f-8570-d7a4950cfe63" providerId="AD"/>
  <p188:author id="{806DC0A9-6D96-497C-A800-EF39CD829B6C}" name="ADELE, Sandra" initials="SA" userId="S::adeles@who.int::7514c5f6-6cc3-4068-9a75-8a9da41f9b3e" providerId="AD"/>
  <p188:author id="{AA1FACB1-A3F9-7166-BF67-24D03C47A69D}" name="RICO CHINCHILLA, Anahi" initials="RCA" userId="S::arico@who.int::cf92528d-5624-4b2f-9c66-66c2e30877e8" providerId="AD"/>
  <p188:author id="{43A880D3-A5E2-34C0-604E-666EFEEFC217}" name="IZAWA, Yurie" initials="IY" userId="S::izaway@who.int::765be42b-5753-4d9e-b4b6-4b8c798d0400" providerId="AD"/>
  <p188:author id="{5E5D6ADA-3295-91E2-B3F5-EBC618F7A8D7}" name="BROOKS, Donald Joseph" initials="BDJ" userId="S::brooksd@who.int::b69303fd-0a75-4bc6-911c-b12e1b8025b9" providerId="AD"/>
  <p188:author id="{88D214E8-53D1-8081-5585-1813D54B651E}" name="AJONG, Brian" initials="AB" userId="S::ajongb@who.int::75747167-076c-4ca4-9ce5-bb859d2a64e5" providerId="AD"/>
  <p188:author id="{229951ED-867D-3726-E993-D93AF8231363}" name="MILLINCHIP, Benedict" initials="MB" userId="S::bmillinchip@who.int::70f1df23-1ef5-42c3-a7d4-a70a253f71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JORDJEVIC, Irena" initials="DI" lastIdx="27" clrIdx="0">
    <p:extLst>
      <p:ext uri="{19B8F6BF-5375-455C-9EA6-DF929625EA0E}">
        <p15:presenceInfo xmlns:p15="http://schemas.microsoft.com/office/powerpoint/2012/main" userId="S::djordjevici@who.int::172c40e0-87d6-44fd-8e00-bde0d4ddb91f" providerId="AD"/>
      </p:ext>
    </p:extLst>
  </p:cmAuthor>
  <p:cmAuthor id="2" name="KHARE, Shagun" initials="KS" lastIdx="2" clrIdx="1">
    <p:extLst>
      <p:ext uri="{19B8F6BF-5375-455C-9EA6-DF929625EA0E}">
        <p15:presenceInfo xmlns:p15="http://schemas.microsoft.com/office/powerpoint/2012/main" userId="S::khares@who.int::1c7f9c89-5a1a-4c4c-89d7-e6eee42951bd" providerId="AD"/>
      </p:ext>
    </p:extLst>
  </p:cmAuthor>
  <p:cmAuthor id="3" name="IZAWA, Yurie" initials="IY" lastIdx="162" clrIdx="2">
    <p:extLst>
      <p:ext uri="{19B8F6BF-5375-455C-9EA6-DF929625EA0E}">
        <p15:presenceInfo xmlns:p15="http://schemas.microsoft.com/office/powerpoint/2012/main" userId="S::izaway@who.int::765be42b-5753-4d9e-b4b6-4b8c798d0400" providerId="AD"/>
      </p:ext>
    </p:extLst>
  </p:cmAuthor>
  <p:cmAuthor id="4" name="FISCHER, Natalie" initials="FN" lastIdx="106" clrIdx="3">
    <p:extLst>
      <p:ext uri="{19B8F6BF-5375-455C-9EA6-DF929625EA0E}">
        <p15:presenceInfo xmlns:p15="http://schemas.microsoft.com/office/powerpoint/2012/main" userId="S::fischern@who.int::609ab499-bd91-412d-a19e-852d5cf4e4c1" providerId="AD"/>
      </p:ext>
    </p:extLst>
  </p:cmAuthor>
  <p:cmAuthor id="5" name="BRUHMAN, Clara" initials="BC" lastIdx="1" clrIdx="4">
    <p:extLst>
      <p:ext uri="{19B8F6BF-5375-455C-9EA6-DF929625EA0E}">
        <p15:presenceInfo xmlns:p15="http://schemas.microsoft.com/office/powerpoint/2012/main" userId="S::bruhmanc@who.int::dbd634dd-9c5b-4286-ada7-4e201d1fc106" providerId="AD"/>
      </p:ext>
    </p:extLst>
  </p:cmAuthor>
  <p:cmAuthor id="6" name="COLLAZO ALOS, Maria Mercedes" initials="CM" lastIdx="1" clrIdx="5">
    <p:extLst>
      <p:ext uri="{19B8F6BF-5375-455C-9EA6-DF929625EA0E}">
        <p15:presenceInfo xmlns:p15="http://schemas.microsoft.com/office/powerpoint/2012/main" userId="S::collazom@who.int::69bbf1bd-4a98-4508-921a-3517e17f97cd" providerId="AD"/>
      </p:ext>
    </p:extLst>
  </p:cmAuthor>
  <p:cmAuthor id="7" name="OWINO, Brian" initials="OB" lastIdx="10" clrIdx="6">
    <p:extLst>
      <p:ext uri="{19B8F6BF-5375-455C-9EA6-DF929625EA0E}">
        <p15:presenceInfo xmlns:p15="http://schemas.microsoft.com/office/powerpoint/2012/main" userId="S::bowino@who.int::2adbd6ce-f3dc-47d7-ab8d-2e6d35a25f58" providerId="AD"/>
      </p:ext>
    </p:extLst>
  </p:cmAuthor>
  <p:cmAuthor id="8" name="LARSEN, Jan-Erik" initials="LJ" lastIdx="1" clrIdx="7">
    <p:extLst>
      <p:ext uri="{19B8F6BF-5375-455C-9EA6-DF929625EA0E}">
        <p15:presenceInfo xmlns:p15="http://schemas.microsoft.com/office/powerpoint/2012/main" userId="S::larsenj@who.int::3baea528-d876-4c09-8d24-e7863494162b" providerId="AD"/>
      </p:ext>
    </p:extLst>
  </p:cmAuthor>
  <p:cmAuthor id="9" name="NDIR, Awa" initials="NA" lastIdx="4" clrIdx="8">
    <p:extLst>
      <p:ext uri="{19B8F6BF-5375-455C-9EA6-DF929625EA0E}">
        <p15:presenceInfo xmlns:p15="http://schemas.microsoft.com/office/powerpoint/2012/main" userId="S::ndira@who.int::382e0ec3-7412-41d0-b069-cc00c7799eaf" providerId="AD"/>
      </p:ext>
    </p:extLst>
  </p:cmAuthor>
  <p:cmAuthor id="10" name="BYCROFT, Kerstin" initials="BK" lastIdx="1" clrIdx="9">
    <p:extLst>
      <p:ext uri="{19B8F6BF-5375-455C-9EA6-DF929625EA0E}">
        <p15:presenceInfo xmlns:p15="http://schemas.microsoft.com/office/powerpoint/2012/main" userId="S::bycroftk@who.int::02068201-fbf6-4e7d-adfb-c1eee2022438" providerId="AD"/>
      </p:ext>
    </p:extLst>
  </p:cmAuthor>
  <p:cmAuthor id="11" name="MENDIBOURE, Vincent" initials="MV" lastIdx="1" clrIdx="10">
    <p:extLst>
      <p:ext uri="{19B8F6BF-5375-455C-9EA6-DF929625EA0E}">
        <p15:presenceInfo xmlns:p15="http://schemas.microsoft.com/office/powerpoint/2012/main" userId="S::mendibourev@who.int::62cde283-db61-4e44-aeaa-c074dce2b8f4" providerId="AD"/>
      </p:ext>
    </p:extLst>
  </p:cmAuthor>
  <p:cmAuthor id="12" name="SOUQUET, Jerome" initials="SJ" lastIdx="2" clrIdx="11">
    <p:extLst>
      <p:ext uri="{19B8F6BF-5375-455C-9EA6-DF929625EA0E}">
        <p15:presenceInfo xmlns:p15="http://schemas.microsoft.com/office/powerpoint/2012/main" userId="S::souquetj@who.int::39802026-b8c7-4674-bb29-6da54a1b2eb6" providerId="AD"/>
      </p:ext>
    </p:extLst>
  </p:cmAuthor>
  <p:cmAuthor id="13" name="TIZHE, Kawahya" initials="TK" lastIdx="1" clrIdx="12">
    <p:extLst>
      <p:ext uri="{19B8F6BF-5375-455C-9EA6-DF929625EA0E}">
        <p15:presenceInfo xmlns:p15="http://schemas.microsoft.com/office/powerpoint/2012/main" userId="S::tizhek@who.int::fd46bc15-4937-45d7-9168-de467e0d3369" providerId="AD"/>
      </p:ext>
    </p:extLst>
  </p:cmAuthor>
  <p:cmAuthor id="14" name="JIN, Yeo Won" initials="JYW" lastIdx="49" clrIdx="13">
    <p:extLst>
      <p:ext uri="{19B8F6BF-5375-455C-9EA6-DF929625EA0E}">
        <p15:presenceInfo xmlns:p15="http://schemas.microsoft.com/office/powerpoint/2012/main" userId="S::yjin@who.int::c165ab78-5c55-47f1-9034-9fabec109d61" providerId="AD"/>
      </p:ext>
    </p:extLst>
  </p:cmAuthor>
  <p:cmAuthor id="15" name="MUIANGA, João" initials="MJ" lastIdx="23" clrIdx="14">
    <p:extLst>
      <p:ext uri="{19B8F6BF-5375-455C-9EA6-DF929625EA0E}">
        <p15:presenceInfo xmlns:p15="http://schemas.microsoft.com/office/powerpoint/2012/main" userId="S::muiangaj@who.int::a9d2c93a-4d52-4ecf-879b-8c8b0497103a" providerId="AD"/>
      </p:ext>
    </p:extLst>
  </p:cmAuthor>
  <p:cmAuthor id="16" name="MACKLIN, Grace" initials="MG" lastIdx="9" clrIdx="15">
    <p:extLst>
      <p:ext uri="{19B8F6BF-5375-455C-9EA6-DF929625EA0E}">
        <p15:presenceInfo xmlns:p15="http://schemas.microsoft.com/office/powerpoint/2012/main" userId="S::mackling@who.int::b53879c4-c6f2-47ca-8b59-96b60d8f3e2d" providerId="AD"/>
      </p:ext>
    </p:extLst>
  </p:cmAuthor>
  <p:cmAuthor id="17" name="ESCOBAR CORADO WAEBER, Aura Rocio" initials="ECWAR" lastIdx="5" clrIdx="16">
    <p:extLst>
      <p:ext uri="{19B8F6BF-5375-455C-9EA6-DF929625EA0E}">
        <p15:presenceInfo xmlns:p15="http://schemas.microsoft.com/office/powerpoint/2012/main" userId="S::escobarcoradowaebera@who.int::660d6170-5386-44ce-9ead-6e8e3b4ed2d0" providerId="AD"/>
      </p:ext>
    </p:extLst>
  </p:cmAuthor>
  <p:cmAuthor id="18" name="HOMAN, Tobias" initials="HT" lastIdx="3" clrIdx="17">
    <p:extLst>
      <p:ext uri="{19B8F6BF-5375-455C-9EA6-DF929625EA0E}">
        <p15:presenceInfo xmlns:p15="http://schemas.microsoft.com/office/powerpoint/2012/main" userId="S::homant@who.int::ec9d2888-750a-4988-9432-a8d9c925384e" providerId="AD"/>
      </p:ext>
    </p:extLst>
  </p:cmAuthor>
  <p:cmAuthor id="19" name="AJONG, Brian" initials="AB" lastIdx="16" clrIdx="18">
    <p:extLst>
      <p:ext uri="{19B8F6BF-5375-455C-9EA6-DF929625EA0E}">
        <p15:presenceInfo xmlns:p15="http://schemas.microsoft.com/office/powerpoint/2012/main" userId="S::ajongb@who.int::75747167-076c-4ca4-9ce5-bb859d2a64e5" providerId="AD"/>
      </p:ext>
    </p:extLst>
  </p:cmAuthor>
  <p:cmAuthor id="20" name="LE POLAIN, Olivier" initials="LO" lastIdx="1" clrIdx="19">
    <p:extLst>
      <p:ext uri="{19B8F6BF-5375-455C-9EA6-DF929625EA0E}">
        <p15:presenceInfo xmlns:p15="http://schemas.microsoft.com/office/powerpoint/2012/main" userId="S::polaino@who.int::a18813c8-fd59-45c2-ae80-784f1d802385" providerId="AD"/>
      </p:ext>
    </p:extLst>
  </p:cmAuthor>
  <p:cmAuthor id="21" name="RICO CHINCHILLA, Anahi" initials="RCA" lastIdx="10" clrIdx="20">
    <p:extLst>
      <p:ext uri="{19B8F6BF-5375-455C-9EA6-DF929625EA0E}">
        <p15:presenceInfo xmlns:p15="http://schemas.microsoft.com/office/powerpoint/2012/main" userId="S::arico@who.int::cf92528d-5624-4b2f-9c66-66c2e30877e8" providerId="AD"/>
      </p:ext>
    </p:extLst>
  </p:cmAuthor>
  <p:cmAuthor id="22" name="LAURENSON-SCHAFER, Henry" initials="LH" lastIdx="9" clrIdx="21">
    <p:extLst>
      <p:ext uri="{19B8F6BF-5375-455C-9EA6-DF929625EA0E}">
        <p15:presenceInfo xmlns:p15="http://schemas.microsoft.com/office/powerpoint/2012/main" userId="S::laurensonschaferh@who.int::366095e3-0b21-4049-bcd9-a1dbde3c1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B"/>
    <a:srgbClr val="0044C4"/>
    <a:srgbClr val="FFFFAB"/>
    <a:srgbClr val="FF7171"/>
    <a:srgbClr val="FFD281"/>
    <a:srgbClr val="D9FFB3"/>
    <a:srgbClr val="FFC55D"/>
    <a:srgbClr val="66CD00"/>
    <a:srgbClr val="EEEE00"/>
    <a:srgbClr val="EE9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B4259-4C48-4512-B43C-2B5A3396773B}" v="7" dt="2024-09-11T09:30:35.249"/>
    <p1510:client id="{8480936D-6FE1-40EB-B1A8-8423FB7FF275}" v="1" dt="2024-09-11T13:07:15.356"/>
    <p1510:client id="{F7414C3E-D230-4B4C-A9CD-17AA75C70473}" v="1" dt="2024-09-11T13:15:06.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681"/>
  </p:normalViewPr>
  <p:slideViewPr>
    <p:cSldViewPr snapToGrid="0">
      <p:cViewPr varScale="1">
        <p:scale>
          <a:sx n="100" d="100"/>
          <a:sy n="100" d="100"/>
        </p:scale>
        <p:origin x="16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3324" tIns="46662" rIns="93324" bIns="46662" rtlCol="0"/>
          <a:lstStyle>
            <a:lvl1pPr algn="r">
              <a:defRPr sz="1200"/>
            </a:lvl1pPr>
          </a:lstStyle>
          <a:p>
            <a:fld id="{67B25686-C135-714D-ADAE-A031C4BC0204}" type="datetimeFigureOut">
              <a:rPr lang="en-US" smtClean="0"/>
              <a:t>9/11/24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3324" tIns="46662" rIns="93324" bIns="46662" rtlCol="0" anchor="b"/>
          <a:lstStyle>
            <a:lvl1pPr algn="r">
              <a:defRPr sz="1200"/>
            </a:lvl1pPr>
          </a:lstStyle>
          <a:p>
            <a:fld id="{2385B747-18E9-E746-A276-B387773C2AC8}" type="slidenum">
              <a:rPr lang="en-US" smtClean="0"/>
              <a:t>‹#›</a:t>
            </a:fld>
            <a:endParaRPr lang="en-US"/>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85B747-18E9-E746-A276-B387773C2AC8}" type="slidenum">
              <a:rPr lang="en-US" smtClean="0"/>
              <a:t>4</a:t>
            </a:fld>
            <a:endParaRPr lang="en-US"/>
          </a:p>
        </p:txBody>
      </p:sp>
    </p:spTree>
    <p:extLst>
      <p:ext uri="{BB962C8B-B14F-4D97-AF65-F5344CB8AC3E}">
        <p14:creationId xmlns:p14="http://schemas.microsoft.com/office/powerpoint/2010/main" val="250886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F5B0D-9654-4FEB-BAB9-5F4A9A9AF9A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8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01954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59825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457200" y="6351699"/>
            <a:ext cx="380035" cy="320675"/>
          </a:xfrm>
        </p:spPr>
        <p:txBody>
          <a:bodyPr/>
          <a:lstStyle>
            <a:lvl1pPr algn="l">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06005" y="6115562"/>
            <a:ext cx="1828795" cy="556812"/>
          </a:xfrm>
          <a:prstGeom prst="rect">
            <a:avLst/>
          </a:prstGeom>
        </p:spPr>
      </p:pic>
    </p:spTree>
    <p:extLst>
      <p:ext uri="{BB962C8B-B14F-4D97-AF65-F5344CB8AC3E}">
        <p14:creationId xmlns:p14="http://schemas.microsoft.com/office/powerpoint/2010/main" val="75159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20782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80851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3669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87537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68966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6270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84710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45953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26429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55178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470574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2872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35452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80220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3034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1476596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5" y="1481329"/>
            <a:ext cx="6474373" cy="4525963"/>
          </a:xfrm>
        </p:spPr>
        <p:txBody>
          <a:bodyPr>
            <a:normAutofit/>
          </a:bodyPr>
          <a:lstStyle>
            <a:lvl1pPr>
              <a:buClr>
                <a:srgbClr val="1E7FB8"/>
              </a:buClr>
              <a:defRPr sz="1800"/>
            </a:lvl1pPr>
            <a:lvl2pPr>
              <a:buClr>
                <a:srgbClr val="1E7FB8"/>
              </a:buClr>
              <a:defRPr sz="1800"/>
            </a:lvl2pPr>
            <a:lvl3pPr>
              <a:buClr>
                <a:srgbClr val="1E7FB8"/>
              </a:buClr>
              <a:defRPr sz="1600"/>
            </a:lvl3pPr>
            <a:lvl4pPr>
              <a:buClr>
                <a:srgbClr val="1E7FB8"/>
              </a:buClr>
              <a:defRPr sz="1600"/>
            </a:lvl4pPr>
            <a:lvl5pPr>
              <a:buClr>
                <a:srgbClr val="1E7FB8"/>
              </a:buClr>
              <a:defRPr sz="14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Slide Number Placeholder 5"/>
          <p:cNvSpPr>
            <a:spLocks noGrp="1"/>
          </p:cNvSpPr>
          <p:nvPr>
            <p:ph type="sldNum" sz="quarter" idx="12"/>
          </p:nvPr>
        </p:nvSpPr>
        <p:spPr/>
        <p:txBody>
          <a:bodyPr/>
          <a:lstStyle/>
          <a:p>
            <a:fld id="{8BF34394-F794-4561-AA1F-B682420E2738}" type="slidenum">
              <a:rPr lang="pt-BR" smtClean="0"/>
              <a:t>‹#›</a:t>
            </a:fld>
            <a:endParaRPr lang="pt-BR"/>
          </a:p>
        </p:txBody>
      </p:sp>
      <p:sp>
        <p:nvSpPr>
          <p:cNvPr id="7" name="Title 6"/>
          <p:cNvSpPr>
            <a:spLocks noGrp="1"/>
          </p:cNvSpPr>
          <p:nvPr>
            <p:ph type="title"/>
          </p:nvPr>
        </p:nvSpPr>
        <p:spPr/>
        <p:txBody>
          <a:bodyPr rtlCol="0">
            <a:normAutofit/>
          </a:bodyPr>
          <a:lstStyle>
            <a:lvl1pPr>
              <a:defRPr sz="2800"/>
            </a:lvl1pPr>
            <a:extLst/>
          </a:lstStyle>
          <a:p>
            <a:r>
              <a:rPr kumimoji="0" lang="pt-BR"/>
              <a:t>Clique para editar o título Mestre</a:t>
            </a:r>
            <a:endParaRPr kumimoji="0" lang="en-US"/>
          </a:p>
        </p:txBody>
      </p:sp>
      <p:sp>
        <p:nvSpPr>
          <p:cNvPr id="5" name="Content Placeholder 2">
            <a:extLst>
              <a:ext uri="{FF2B5EF4-FFF2-40B4-BE49-F238E27FC236}">
                <a16:creationId xmlns:a16="http://schemas.microsoft.com/office/drawing/2014/main" id="{66CB8E8F-70C5-88C7-A6E3-B98F0BD1CF9A}"/>
              </a:ext>
            </a:extLst>
          </p:cNvPr>
          <p:cNvSpPr>
            <a:spLocks noGrp="1"/>
          </p:cNvSpPr>
          <p:nvPr>
            <p:ph idx="13"/>
          </p:nvPr>
        </p:nvSpPr>
        <p:spPr>
          <a:xfrm>
            <a:off x="6779172" y="1481329"/>
            <a:ext cx="4803227" cy="4525963"/>
          </a:xfrm>
        </p:spPr>
        <p:txBody>
          <a:bodyPr>
            <a:normAutofit/>
          </a:bodyPr>
          <a:lstStyle>
            <a:lvl1pPr algn="ctr">
              <a:buClr>
                <a:srgbClr val="1E7FB8"/>
              </a:buClr>
              <a:defRPr sz="1800"/>
            </a:lvl1pPr>
            <a:lvl2pPr algn="ctr">
              <a:buClr>
                <a:srgbClr val="1E7FB8"/>
              </a:buClr>
              <a:defRPr sz="1800"/>
            </a:lvl2pPr>
            <a:lvl3pPr algn="ctr">
              <a:buClr>
                <a:srgbClr val="1E7FB8"/>
              </a:buClr>
              <a:defRPr sz="1600"/>
            </a:lvl3pPr>
            <a:lvl4pPr algn="ctr">
              <a:buClr>
                <a:srgbClr val="1E7FB8"/>
              </a:buClr>
              <a:defRPr sz="1600"/>
            </a:lvl4pPr>
            <a:lvl5pPr algn="ctr">
              <a:buClr>
                <a:srgbClr val="1E7FB8"/>
              </a:buClr>
              <a:defRPr sz="14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2213248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91578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847478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E338-010E-3E4D-B45D-54C05B3B1934}"/>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4419E6F-C203-8045-8FF2-7221DD8FC8D1}"/>
              </a:ext>
            </a:extLst>
          </p:cNvPr>
          <p:cNvSpPr>
            <a:spLocks noGrp="1"/>
          </p:cNvSpPr>
          <p:nvPr>
            <p:ph type="sldNum" sz="quarter" idx="11"/>
          </p:nvPr>
        </p:nvSpPr>
        <p:spPr>
          <a:xfrm>
            <a:off x="11415713" y="6480000"/>
            <a:ext cx="290512" cy="180975"/>
          </a:xfrm>
        </p:spPr>
        <p:txBody>
          <a:bodyPr/>
          <a:lstStyle/>
          <a:p>
            <a:pPr>
              <a:defRPr/>
            </a:pPr>
            <a:fld id="{F8722D5B-3102-4346-B5A7-36B33C094CED}" type="slidenum">
              <a:rPr lang="en-GB" altLang="en-US" smtClean="0"/>
              <a:pPr>
                <a:defRPr/>
              </a:pPr>
              <a:t>‹#›</a:t>
            </a:fld>
            <a:endParaRPr lang="en-GB" altLang="en-US"/>
          </a:p>
        </p:txBody>
      </p:sp>
      <p:sp>
        <p:nvSpPr>
          <p:cNvPr id="11" name="Text Placeholder 2">
            <a:extLst>
              <a:ext uri="{FF2B5EF4-FFF2-40B4-BE49-F238E27FC236}">
                <a16:creationId xmlns:a16="http://schemas.microsoft.com/office/drawing/2014/main" id="{08448191-C494-2E43-81D5-F06726526065}"/>
              </a:ext>
            </a:extLst>
          </p:cNvPr>
          <p:cNvSpPr>
            <a:spLocks noGrp="1"/>
          </p:cNvSpPr>
          <p:nvPr>
            <p:ph idx="1"/>
          </p:nvPr>
        </p:nvSpPr>
        <p:spPr bwMode="invGray">
          <a:xfrm>
            <a:off x="479425" y="1800225"/>
            <a:ext cx="11233150" cy="4237038"/>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Tree>
    <p:extLst>
      <p:ext uri="{BB962C8B-B14F-4D97-AF65-F5344CB8AC3E}">
        <p14:creationId xmlns:p14="http://schemas.microsoft.com/office/powerpoint/2010/main" val="279191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17">
          <p15:clr>
            <a:srgbClr val="FBAE40"/>
          </p15:clr>
        </p15:guide>
        <p15:guide id="2" orient="horz" pos="3804">
          <p15:clr>
            <a:srgbClr val="FBAE40"/>
          </p15:clr>
        </p15:guide>
        <p15:guide id="3" pos="302">
          <p15:clr>
            <a:srgbClr val="FBAE40"/>
          </p15:clr>
        </p15:guide>
        <p15:guide id="4" pos="3749">
          <p15:clr>
            <a:srgbClr val="FBAE40"/>
          </p15:clr>
        </p15:guide>
        <p15:guide id="5" pos="3931">
          <p15:clr>
            <a:srgbClr val="FBAE40"/>
          </p15:clr>
        </p15:guide>
        <p15:guide id="6" pos="7378">
          <p15:clr>
            <a:srgbClr val="FBAE40"/>
          </p15:clr>
        </p15:guide>
        <p15:guide id="7" pos="2545">
          <p15:clr>
            <a:srgbClr val="FBAE40"/>
          </p15:clr>
        </p15:guide>
        <p15:guide id="8" pos="2729">
          <p15:clr>
            <a:srgbClr val="FBAE40"/>
          </p15:clr>
        </p15:guide>
        <p15:guide id="9" pos="4974">
          <p15:clr>
            <a:srgbClr val="FBAE40"/>
          </p15:clr>
        </p15:guide>
        <p15:guide id="10" pos="513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fld id="{554E8B30-35B9-4010-B43B-3ECBE01DD10B}" type="datetime1">
              <a:rPr lang="en-GB" smtClean="0"/>
              <a:t>11/09/2024</a:t>
            </a:fld>
            <a:endParaRPr lang="en-US"/>
          </a:p>
        </p:txBody>
      </p:sp>
      <p:sp>
        <p:nvSpPr>
          <p:cNvPr id="9" name="Slide Number Placeholder 8"/>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72539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25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4362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25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4362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107073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9768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69906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35068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6306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4221598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image" Target="../media/image1.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oleObject" Target="../embeddings/oleObject2.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tags" Target="../tags/tag3.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theme" Target="../theme/theme2.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38FA622-A3CA-03A8-DF0A-6CE551EA81E4}"/>
              </a:ext>
            </a:extLst>
          </p:cNvPr>
          <p:cNvGraphicFramePr>
            <a:graphicFrameLocks noChangeAspect="1"/>
          </p:cNvGraphicFramePr>
          <p:nvPr userDrawn="1">
            <p:custDataLst>
              <p:tags r:id="rId3"/>
            </p:custDataLst>
            <p:extLst>
              <p:ext uri="{D42A27DB-BD31-4B8C-83A1-F6EECF244321}">
                <p14:modId xmlns:p14="http://schemas.microsoft.com/office/powerpoint/2010/main" val="364087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5" name="think-cell data - do not delete" hidden="1">
                        <a:extLst>
                          <a:ext uri="{FF2B5EF4-FFF2-40B4-BE49-F238E27FC236}">
                            <a16:creationId xmlns:a16="http://schemas.microsoft.com/office/drawing/2014/main" id="{338FA622-A3CA-03A8-DF0A-6CE551EA81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819819" y="60212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0F5B0D-9654-4FEB-BAB9-5F4A9A9AF9A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p:nvPr userDrawn="1"/>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p:cNvGrpSpPr/>
          <p:nvPr/>
        </p:nvGrpSpPr>
        <p:grpSpPr>
          <a:xfrm>
            <a:off x="9066230" y="6150623"/>
            <a:ext cx="2515543" cy="569706"/>
            <a:chOff x="5525840" y="3530278"/>
            <a:chExt cx="1886657" cy="569706"/>
          </a:xfrm>
        </p:grpSpPr>
        <p:sp>
          <p:nvSpPr>
            <p:cNvPr id="10" name="TextBox 9"/>
            <p:cNvSpPr txBox="1"/>
            <p:nvPr/>
          </p:nvSpPr>
          <p:spPr>
            <a:xfrm>
              <a:off x="5540240" y="3530278"/>
              <a:ext cx="18722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all" spc="0" normalizeH="0" baseline="0" noProof="0">
                  <a:ln>
                    <a:noFill/>
                  </a:ln>
                  <a:solidFill>
                    <a:srgbClr val="1E7FB8"/>
                  </a:solidFill>
                  <a:effectLst/>
                  <a:uLnTx/>
                  <a:uFillTx/>
                  <a:latin typeface="Corbel" panose="020B0503020204020204" pitchFamily="34" charset="0"/>
                  <a:ea typeface="+mn-ea"/>
                  <a:cs typeface="+mn-cs"/>
                </a:rPr>
                <a:t>Health</a:t>
              </a:r>
            </a:p>
          </p:txBody>
        </p:sp>
        <p:grpSp>
          <p:nvGrpSpPr>
            <p:cNvPr id="11" name="Group 10"/>
            <p:cNvGrpSpPr/>
            <p:nvPr/>
          </p:nvGrpSpPr>
          <p:grpSpPr>
            <a:xfrm>
              <a:off x="5525840" y="3618320"/>
              <a:ext cx="1879457" cy="481664"/>
              <a:chOff x="5525840" y="3618320"/>
              <a:chExt cx="1879457" cy="481664"/>
            </a:xfrm>
          </p:grpSpPr>
          <p:sp>
            <p:nvSpPr>
              <p:cNvPr id="12" name="TextBox 11"/>
              <p:cNvSpPr txBox="1"/>
              <p:nvPr/>
            </p:nvSpPr>
            <p:spPr>
              <a:xfrm>
                <a:off x="6494240" y="3838374"/>
                <a:ext cx="8891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80" normalizeH="0" baseline="0" noProof="0">
                    <a:ln>
                      <a:noFill/>
                    </a:ln>
                    <a:solidFill>
                      <a:srgbClr val="1E7FB8"/>
                    </a:solidFill>
                    <a:effectLst/>
                    <a:uLnTx/>
                    <a:uFillTx/>
                    <a:latin typeface="Corbel" panose="020B0503020204020204" pitchFamily="34" charset="0"/>
                    <a:ea typeface="+mn-ea"/>
                    <a:cs typeface="+mn-cs"/>
                  </a:rPr>
                  <a:t>programme</a:t>
                </a:r>
              </a:p>
            </p:txBody>
          </p:sp>
          <p:sp>
            <p:nvSpPr>
              <p:cNvPr id="13" name="TextBox 12"/>
              <p:cNvSpPr txBox="1"/>
              <p:nvPr/>
            </p:nvSpPr>
            <p:spPr>
              <a:xfrm>
                <a:off x="5525840" y="3618320"/>
                <a:ext cx="1879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80" normalizeH="0" baseline="0" noProof="0">
                    <a:ln>
                      <a:noFill/>
                    </a:ln>
                    <a:solidFill>
                      <a:srgbClr val="1E7FB8"/>
                    </a:solidFill>
                    <a:effectLst/>
                    <a:uLnTx/>
                    <a:uFillTx/>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16" name="Straight Connector 15"/>
          <p:cNvCxnSpPr/>
          <p:nvPr/>
        </p:nvCxnSpPr>
        <p:spPr>
          <a:xfrm>
            <a:off x="-12288" y="6021288"/>
            <a:ext cx="12204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E07A75-55D2-4DB7-AE6D-7AFD1BB58C5F}" type="datetime1">
              <a:rPr kumimoji="0" lang="en-GB" sz="1200" b="0" i="0" u="none" strike="noStrike" kern="1200" cap="none" spc="0" normalizeH="0" baseline="0" noProof="0" smtClean="0">
                <a:ln>
                  <a:noFill/>
                </a:ln>
                <a:solidFill>
                  <a:prstClr val="white"/>
                </a:solidFill>
                <a:effectLst/>
                <a:uLnTx/>
                <a:uFillTx/>
                <a:latin typeface="Segoe Condensed" panose="020B0606040200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11/09/2024</a:t>
            </a:fld>
            <a:endParaRPr kumimoji="0" lang="en-US" sz="1200" b="0" i="0" u="none" strike="noStrike" kern="1200" cap="none" spc="0" normalizeH="0" baseline="0" noProof="0">
              <a:ln>
                <a:noFill/>
              </a:ln>
              <a:solidFill>
                <a:prstClr val="white"/>
              </a:solidFill>
              <a:effectLst/>
              <a:uLnTx/>
              <a:uFillTx/>
              <a:latin typeface="Segoe Condensed" panose="020B0606040200020203" pitchFamily="34" charset="0"/>
              <a:ea typeface="+mn-ea"/>
              <a:cs typeface="+mn-cs"/>
            </a:endParaRPr>
          </a:p>
        </p:txBody>
      </p:sp>
      <p:pic>
        <p:nvPicPr>
          <p:cNvPr id="15" name="Picture 14">
            <a:extLst>
              <a:ext uri="{FF2B5EF4-FFF2-40B4-BE49-F238E27FC236}">
                <a16:creationId xmlns:a16="http://schemas.microsoft.com/office/drawing/2014/main" id="{1D881A4A-415E-614C-8173-84292C490DF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09600" y="6126164"/>
            <a:ext cx="2057575" cy="630936"/>
          </a:xfrm>
          <a:prstGeom prst="rect">
            <a:avLst/>
          </a:prstGeom>
        </p:spPr>
      </p:pic>
    </p:spTree>
    <p:extLst>
      <p:ext uri="{BB962C8B-B14F-4D97-AF65-F5344CB8AC3E}">
        <p14:creationId xmlns:p14="http://schemas.microsoft.com/office/powerpoint/2010/main" val="325236757"/>
      </p:ext>
    </p:extLst>
  </p:cSld>
  <p:clrMap bg1="lt1" tx1="dk1" bg2="lt2" tx2="dk2" accent1="accent1" accent2="accent2" accent3="accent3" accent4="accent4" accent5="accent5" accent6="accent6" hlink="hlink" folHlink="folHlink"/>
  <p:sldLayoutIdLst>
    <p:sldLayoutId id="2147483887" r:id="rId1"/>
  </p:sldLayoutIdLst>
  <p:hf sldNum="0" hdr="0" ftr="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22C15C6-4B4C-62C9-0DE8-7D381DF19559}"/>
              </a:ext>
            </a:extLst>
          </p:cNvPr>
          <p:cNvGraphicFramePr>
            <a:graphicFrameLocks noChangeAspect="1"/>
          </p:cNvGraphicFramePr>
          <p:nvPr userDrawn="1">
            <p:custDataLst>
              <p:tags r:id="rId36"/>
            </p:custDataLst>
            <p:extLst>
              <p:ext uri="{D42A27DB-BD31-4B8C-83A1-F6EECF244321}">
                <p14:modId xmlns:p14="http://schemas.microsoft.com/office/powerpoint/2010/main" val="3920142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6" imgH="416" progId="TCLayout.ActiveDocument.1">
                  <p:embed/>
                </p:oleObj>
              </mc:Choice>
              <mc:Fallback>
                <p:oleObj name="think-cell Slide" r:id="rId37" imgW="416" imgH="416" progId="TCLayout.ActiveDocument.1">
                  <p:embed/>
                  <p:pic>
                    <p:nvPicPr>
                      <p:cNvPr id="7" name="Object 6" hidden="1">
                        <a:extLst>
                          <a:ext uri="{FF2B5EF4-FFF2-40B4-BE49-F238E27FC236}">
                            <a16:creationId xmlns:a16="http://schemas.microsoft.com/office/drawing/2014/main" id="{822C15C6-4B4C-62C9-0DE8-7D381DF19559}"/>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1318457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7" r:id="rId31"/>
    <p:sldLayoutId id="2147483978" r:id="rId32"/>
    <p:sldLayoutId id="2147483979" r:id="rId33"/>
    <p:sldLayoutId id="2147483980" r:id="rId34"/>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A89684E-7EF8-5D0A-BD0A-186B8556BFFE}"/>
              </a:ext>
            </a:extLst>
          </p:cNvPr>
          <p:cNvGraphicFramePr>
            <a:graphicFrameLocks noChangeAspect="1"/>
          </p:cNvGraphicFramePr>
          <p:nvPr>
            <p:custDataLst>
              <p:tags r:id="rId1"/>
            </p:custDataLst>
            <p:extLst>
              <p:ext uri="{D42A27DB-BD31-4B8C-83A1-F6EECF244321}">
                <p14:modId xmlns:p14="http://schemas.microsoft.com/office/powerpoint/2010/main" val="894880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think-cell data - do not delete" hidden="1">
                        <a:extLst>
                          <a:ext uri="{FF2B5EF4-FFF2-40B4-BE49-F238E27FC236}">
                            <a16:creationId xmlns:a16="http://schemas.microsoft.com/office/drawing/2014/main" id="{AA89684E-7EF8-5D0A-BD0A-186B8556BF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CAD844-412A-2163-1673-E59F071D6E18}"/>
              </a:ext>
            </a:extLst>
          </p:cNvPr>
          <p:cNvSpPr>
            <a:spLocks noGrp="1"/>
          </p:cNvSpPr>
          <p:nvPr>
            <p:ph type="ctrTitle"/>
          </p:nvPr>
        </p:nvSpPr>
        <p:spPr>
          <a:xfrm>
            <a:off x="457200" y="837738"/>
            <a:ext cx="7602583" cy="2387600"/>
          </a:xfrm>
        </p:spPr>
        <p:txBody>
          <a:bodyPr vert="horz">
            <a:normAutofit/>
          </a:bodyPr>
          <a:lstStyle/>
          <a:p>
            <a:br>
              <a:rPr lang="en-US" sz="4000"/>
            </a:br>
            <a:br>
              <a:rPr lang="en-US" sz="2700"/>
            </a:br>
            <a:r>
              <a:rPr lang="en-US" sz="4000" u="sng"/>
              <a:t>WHO (SAGE) </a:t>
            </a:r>
            <a:r>
              <a:rPr lang="en-US" sz="4000" u="sng" err="1"/>
              <a:t>recommandations</a:t>
            </a:r>
            <a:r>
              <a:rPr lang="en-US" sz="4000" u="sng"/>
              <a:t> sur mpox vaccines</a:t>
            </a:r>
          </a:p>
        </p:txBody>
      </p:sp>
      <p:sp>
        <p:nvSpPr>
          <p:cNvPr id="3" name="Subtitle 2">
            <a:extLst>
              <a:ext uri="{FF2B5EF4-FFF2-40B4-BE49-F238E27FC236}">
                <a16:creationId xmlns:a16="http://schemas.microsoft.com/office/drawing/2014/main" id="{0B9A893D-DE6E-959B-D5C4-0C1A8D4BD8EA}"/>
              </a:ext>
            </a:extLst>
          </p:cNvPr>
          <p:cNvSpPr>
            <a:spLocks noGrp="1"/>
          </p:cNvSpPr>
          <p:nvPr>
            <p:ph type="subTitle" idx="1"/>
          </p:nvPr>
        </p:nvSpPr>
        <p:spPr>
          <a:xfrm>
            <a:off x="502908" y="3898670"/>
            <a:ext cx="8057618" cy="1655762"/>
          </a:xfrm>
        </p:spPr>
        <p:txBody>
          <a:bodyPr vert="horz" lIns="0" tIns="0" rIns="0" bIns="0" rtlCol="0" anchor="t">
            <a:normAutofit/>
          </a:bodyPr>
          <a:lstStyle/>
          <a:p>
            <a:endParaRPr lang="en-US"/>
          </a:p>
        </p:txBody>
      </p:sp>
      <p:pic>
        <p:nvPicPr>
          <p:cNvPr id="6" name="Picture 5">
            <a:extLst>
              <a:ext uri="{FF2B5EF4-FFF2-40B4-BE49-F238E27FC236}">
                <a16:creationId xmlns:a16="http://schemas.microsoft.com/office/drawing/2014/main" id="{D4920C37-F71C-456A-A53F-C4F4AA2A383E}"/>
              </a:ext>
            </a:extLst>
          </p:cNvPr>
          <p:cNvPicPr>
            <a:picLocks noChangeAspect="1"/>
          </p:cNvPicPr>
          <p:nvPr/>
        </p:nvPicPr>
        <p:blipFill>
          <a:blip r:embed="rId5"/>
          <a:stretch>
            <a:fillRect/>
          </a:stretch>
        </p:blipFill>
        <p:spPr>
          <a:xfrm>
            <a:off x="8869693" y="1191628"/>
            <a:ext cx="2319992" cy="3895761"/>
          </a:xfrm>
          <a:prstGeom prst="rect">
            <a:avLst/>
          </a:prstGeom>
        </p:spPr>
      </p:pic>
    </p:spTree>
    <p:extLst>
      <p:ext uri="{BB962C8B-B14F-4D97-AF65-F5344CB8AC3E}">
        <p14:creationId xmlns:p14="http://schemas.microsoft.com/office/powerpoint/2010/main" val="315774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a:normAutofit/>
          </a:bodyPr>
          <a:lstStyle/>
          <a:p>
            <a:r>
              <a:rPr lang="en-US" sz="2800" err="1"/>
              <a:t>Recommandation</a:t>
            </a:r>
            <a:r>
              <a:rPr lang="en-US" sz="2800"/>
              <a:t> 5: </a:t>
            </a:r>
            <a:r>
              <a:rPr lang="fr-FR" sz="2800" b="0" i="0" u="none" strike="noStrike" baseline="0">
                <a:latin typeface="CIDFont+F2"/>
              </a:rPr>
              <a:t>Vaccination des personnes déjà vaccinées</a:t>
            </a:r>
            <a:br>
              <a:rPr lang="fr-FR" sz="2800" b="0" i="0" u="none" strike="noStrike" baseline="0">
                <a:latin typeface="CIDFont+F2"/>
              </a:rPr>
            </a:br>
            <a:endParaRPr lang="en-US" sz="2800"/>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indent="0" algn="l">
              <a:buNone/>
            </a:pPr>
            <a:r>
              <a:rPr lang="fr-FR" sz="2000" b="0" i="0" u="none" strike="noStrike" baseline="0"/>
              <a:t>La durée de la protection conférée par les vaccins antivarioliques à base du virus de la vaccine n’est pas entièrement caractérisée et peut varier d'un produit vaccinal à l'autre. L'OMS recommande que les personnes éligibles à la vaccination soient vaccinées,3 qu'elles aient été ou non vaccinées antérieurement contre la variole ou qu'elles portent une cicatrice visible du vaccin antivariolique. Pour les personnes ayant déjà été vaccinées contre la mpox, il convient de procéder à une évaluation individuelle du rapport bénéfice/risque.</a:t>
            </a:r>
            <a:endParaRPr lang="en-US" sz="2000"/>
          </a:p>
          <a:p>
            <a:endParaRPr lang="en-US" sz="180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10</a:t>
            </a:fld>
            <a:endParaRPr lang="en-US"/>
          </a:p>
        </p:txBody>
      </p:sp>
    </p:spTree>
    <p:extLst>
      <p:ext uri="{BB962C8B-B14F-4D97-AF65-F5344CB8AC3E}">
        <p14:creationId xmlns:p14="http://schemas.microsoft.com/office/powerpoint/2010/main" val="297046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a:normAutofit fontScale="90000"/>
          </a:bodyPr>
          <a:lstStyle/>
          <a:p>
            <a:r>
              <a:rPr lang="en-US" sz="2800" err="1"/>
              <a:t>Recommandation</a:t>
            </a:r>
            <a:r>
              <a:rPr lang="en-US" sz="2800"/>
              <a:t> 6: </a:t>
            </a:r>
            <a:r>
              <a:rPr lang="fr-FR" sz="2800" b="0" i="0" u="none" strike="noStrike" baseline="0">
                <a:latin typeface="CIDFont+F2"/>
              </a:rPr>
              <a:t>Utilisation des calendriers et des doses de vaccins en dehors des indications comprises dans l’autorisation de mise sur le marché</a:t>
            </a:r>
            <a:br>
              <a:rPr lang="fr-FR" sz="2800" b="0" i="0" u="none" strike="noStrike" baseline="0">
                <a:latin typeface="CIDFont+F2"/>
              </a:rPr>
            </a:br>
            <a:r>
              <a:rPr lang="fr-FR" sz="2800" b="0" i="0" u="none" strike="noStrike" baseline="0">
                <a:latin typeface="CIDFont+F2"/>
              </a:rPr>
              <a:t>« off label »</a:t>
            </a:r>
            <a:br>
              <a:rPr lang="fr-FR" sz="2800" b="0" i="0" u="none" strike="noStrike" baseline="0">
                <a:latin typeface="CIDFont+F2"/>
              </a:rPr>
            </a:br>
            <a:endParaRPr lang="en-US" sz="2800"/>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indent="0" algn="l">
              <a:buNone/>
            </a:pPr>
            <a:r>
              <a:rPr lang="fr-FR" sz="2000" b="0" i="0" u="none" strike="noStrike" baseline="0"/>
              <a:t>Sur la base du profil de risque et des données vaccinales disponibles, l'OMS recommande l'utilisation (en dehors des indications comprises dans l’autorisation de mise sur le marché) d'une dose unique ou d'une dose fractionnée de MVA-BN dans les situations de flambée épidémique où de disponibilité </a:t>
            </a:r>
            <a:r>
              <a:rPr lang="en-US" sz="2000" b="0" i="0" u="none" strike="noStrike" baseline="0" err="1"/>
              <a:t>limitée</a:t>
            </a:r>
            <a:r>
              <a:rPr lang="en-US" sz="2000" b="0" i="0" u="none" strike="noStrike" baseline="0"/>
              <a:t> du </a:t>
            </a:r>
            <a:r>
              <a:rPr lang="en-US" sz="2000" b="0" i="0" u="none" strike="noStrike" baseline="0" err="1"/>
              <a:t>vaccin</a:t>
            </a:r>
            <a:r>
              <a:rPr lang="en-US" sz="2000" b="0" i="0" u="none" strike="noStrike" baseline="0"/>
              <a:t>. </a:t>
            </a:r>
            <a:r>
              <a:rPr lang="fr-FR" sz="2000" b="0" i="0" u="none" strike="noStrike" baseline="0"/>
              <a:t>L'OMS souligne la nécessité de recueillir des données supplémentaires sur la sécurité et l'efficacité des vaccins dans ces circonstances.</a:t>
            </a:r>
            <a:endParaRPr lang="en-US" sz="200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a:p>
          <a:p>
            <a:endParaRPr lang="en-US" sz="180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11</a:t>
            </a:fld>
            <a:endParaRPr lang="en-US"/>
          </a:p>
        </p:txBody>
      </p:sp>
    </p:spTree>
    <p:extLst>
      <p:ext uri="{BB962C8B-B14F-4D97-AF65-F5344CB8AC3E}">
        <p14:creationId xmlns:p14="http://schemas.microsoft.com/office/powerpoint/2010/main" val="357280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7A74-3B4C-4215-9C63-C602A87B577D}"/>
              </a:ext>
            </a:extLst>
          </p:cNvPr>
          <p:cNvSpPr>
            <a:spLocks noGrp="1"/>
          </p:cNvSpPr>
          <p:nvPr>
            <p:ph type="title"/>
          </p:nvPr>
        </p:nvSpPr>
        <p:spPr/>
        <p:txBody>
          <a:bodyPr>
            <a:normAutofit/>
          </a:bodyPr>
          <a:lstStyle/>
          <a:p>
            <a:r>
              <a:rPr lang="en-US" sz="2800" b="0" i="0" u="none" strike="noStrike" baseline="0" err="1">
                <a:latin typeface="CIDFont+F2"/>
              </a:rPr>
              <a:t>Priorités</a:t>
            </a:r>
            <a:r>
              <a:rPr lang="en-US" sz="2800" b="0" i="0" u="none" strike="noStrike" baseline="0">
                <a:latin typeface="CIDFont+F2"/>
              </a:rPr>
              <a:t> de recherche</a:t>
            </a:r>
            <a:endParaRPr lang="en-US" sz="2800"/>
          </a:p>
        </p:txBody>
      </p:sp>
      <p:sp>
        <p:nvSpPr>
          <p:cNvPr id="3" name="Content Placeholder 2">
            <a:extLst>
              <a:ext uri="{FF2B5EF4-FFF2-40B4-BE49-F238E27FC236}">
                <a16:creationId xmlns:a16="http://schemas.microsoft.com/office/drawing/2014/main" id="{369EEAB2-BE4B-41F8-BFB5-446E1AAE6529}"/>
              </a:ext>
            </a:extLst>
          </p:cNvPr>
          <p:cNvSpPr>
            <a:spLocks noGrp="1"/>
          </p:cNvSpPr>
          <p:nvPr>
            <p:ph idx="1"/>
          </p:nvPr>
        </p:nvSpPr>
        <p:spPr>
          <a:xfrm>
            <a:off x="457200" y="1188244"/>
            <a:ext cx="10465724" cy="5212079"/>
          </a:xfrm>
        </p:spPr>
        <p:txBody>
          <a:bodyPr>
            <a:normAutofit/>
          </a:bodyPr>
          <a:lstStyle/>
          <a:p>
            <a:pPr marL="0" indent="0" algn="l">
              <a:buNone/>
            </a:pPr>
            <a:r>
              <a:rPr lang="fr-FR" sz="2000" b="0" i="0" u="none" strike="noStrike" baseline="0"/>
              <a:t>Dans les régions où la maladie est endémique, il est urgent de mieux comprendre les modes de transmission, les cas (incidence) par tranche d'âge, les causes de décès et la séroprévalence, et de caractériser les facteurs de risque d'infection par le virus de la variole simienne et la gravité </a:t>
            </a:r>
            <a:r>
              <a:rPr lang="en-US" sz="2000" b="0" i="0" u="none" strike="noStrike" baseline="0"/>
              <a:t>de la </a:t>
            </a:r>
            <a:r>
              <a:rPr lang="en-US" sz="2000" b="0" i="0" u="none" strike="noStrike" baseline="0" err="1"/>
              <a:t>maladie</a:t>
            </a:r>
            <a:r>
              <a:rPr lang="en-US" sz="2000" b="0" i="0" u="none" strike="noStrike" baseline="0"/>
              <a:t>. </a:t>
            </a:r>
            <a:r>
              <a:rPr lang="fr-FR" sz="2000" b="0" i="0" u="none" strike="noStrike" baseline="0"/>
              <a:t>En particulier, la morbidité et la mortalité élevées signalées chez les enfants exigent un effort particulier pour comprendre l'épidémiologie et l'efficacité, la sécurité et l'immunogénicité des</a:t>
            </a:r>
            <a:r>
              <a:rPr lang="en-US" sz="2000" b="0" i="0" u="none" strike="noStrike" baseline="0" err="1"/>
              <a:t>vaccins</a:t>
            </a:r>
            <a:r>
              <a:rPr lang="en-US" sz="2000" b="0" i="0" u="none" strike="noStrike" baseline="0"/>
              <a:t> dans </a:t>
            </a:r>
            <a:r>
              <a:rPr lang="en-US" sz="2000" b="0" i="0" u="none" strike="noStrike" baseline="0" err="1"/>
              <a:t>ce</a:t>
            </a:r>
            <a:r>
              <a:rPr lang="en-US" sz="2000" b="0" i="0" u="none" strike="noStrike" baseline="0"/>
              <a:t> </a:t>
            </a:r>
            <a:r>
              <a:rPr lang="en-US" sz="2000" b="0" i="0" u="none" strike="noStrike" baseline="0" err="1"/>
              <a:t>groupe</a:t>
            </a:r>
            <a:r>
              <a:rPr lang="en-US" sz="2000" b="0" i="0" u="none" strike="noStrike" baseline="0"/>
              <a:t>.</a:t>
            </a:r>
            <a:endParaRPr lang="en-US" sz="2000"/>
          </a:p>
        </p:txBody>
      </p:sp>
      <p:sp>
        <p:nvSpPr>
          <p:cNvPr id="4" name="Slide Number Placeholder 3">
            <a:extLst>
              <a:ext uri="{FF2B5EF4-FFF2-40B4-BE49-F238E27FC236}">
                <a16:creationId xmlns:a16="http://schemas.microsoft.com/office/drawing/2014/main" id="{4E9EB450-2128-42BE-AA87-92C494C61AA6}"/>
              </a:ext>
            </a:extLst>
          </p:cNvPr>
          <p:cNvSpPr>
            <a:spLocks noGrp="1"/>
          </p:cNvSpPr>
          <p:nvPr>
            <p:ph type="sldNum" sz="quarter" idx="12"/>
          </p:nvPr>
        </p:nvSpPr>
        <p:spPr/>
        <p:txBody>
          <a:bodyPr/>
          <a:lstStyle/>
          <a:p>
            <a:fld id="{714BF2E0-EE3B-6A4E-9FB9-82DE86E1F02F}" type="slidenum">
              <a:rPr lang="en-US" smtClean="0"/>
              <a:pPr/>
              <a:t>12</a:t>
            </a:fld>
            <a:endParaRPr lang="en-US"/>
          </a:p>
        </p:txBody>
      </p:sp>
    </p:spTree>
    <p:extLst>
      <p:ext uri="{BB962C8B-B14F-4D97-AF65-F5344CB8AC3E}">
        <p14:creationId xmlns:p14="http://schemas.microsoft.com/office/powerpoint/2010/main" val="308897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870D-D4DF-BE9D-CA74-A33801009DA3}"/>
              </a:ext>
            </a:extLst>
          </p:cNvPr>
          <p:cNvSpPr>
            <a:spLocks noGrp="1"/>
          </p:cNvSpPr>
          <p:nvPr>
            <p:ph type="title"/>
          </p:nvPr>
        </p:nvSpPr>
        <p:spPr/>
        <p:txBody>
          <a:bodyPr/>
          <a:lstStyle/>
          <a:p>
            <a:r>
              <a:rPr lang="en-US" sz="3200" b="0" i="0" u="none" strike="noStrike" baseline="0">
                <a:latin typeface="CIDFont+F2"/>
              </a:rPr>
              <a:t>Appel à </a:t>
            </a:r>
            <a:r>
              <a:rPr lang="en-US" sz="3200" b="0" i="0" u="none" strike="noStrike" baseline="0" err="1">
                <a:latin typeface="CIDFont+F2"/>
              </a:rPr>
              <a:t>l’action</a:t>
            </a:r>
            <a:br>
              <a:rPr lang="en-US" sz="3200" b="0" i="0" u="none" strike="noStrike" baseline="0">
                <a:latin typeface="CIDFont+F2"/>
              </a:rPr>
            </a:br>
            <a:endParaRPr lang="en-US"/>
          </a:p>
        </p:txBody>
      </p:sp>
      <p:sp>
        <p:nvSpPr>
          <p:cNvPr id="3" name="Content Placeholder 2">
            <a:extLst>
              <a:ext uri="{FF2B5EF4-FFF2-40B4-BE49-F238E27FC236}">
                <a16:creationId xmlns:a16="http://schemas.microsoft.com/office/drawing/2014/main" id="{3E78F470-50BB-67AD-369B-418F0EDF960A}"/>
              </a:ext>
            </a:extLst>
          </p:cNvPr>
          <p:cNvSpPr>
            <a:spLocks noGrp="1"/>
          </p:cNvSpPr>
          <p:nvPr>
            <p:ph idx="1"/>
          </p:nvPr>
        </p:nvSpPr>
        <p:spPr/>
        <p:txBody>
          <a:bodyPr>
            <a:normAutofit/>
          </a:bodyPr>
          <a:lstStyle/>
          <a:p>
            <a:pPr algn="l"/>
            <a:r>
              <a:rPr lang="fr-FR" sz="2000" b="0" i="0" u="none" strike="noStrike" baseline="0"/>
              <a:t>SAGE souligne l'importance de la disponibilité et de l'accès aux vaccins pour atténuer l'impact de la variole simienne dans les régions où la maladie est endémique et pour promouvoir l'équité.</a:t>
            </a:r>
          </a:p>
          <a:p>
            <a:pPr algn="l"/>
            <a:r>
              <a:rPr lang="fr-FR" sz="2000" b="0" i="0" u="none" strike="noStrike" baseline="0"/>
              <a:t>SAGE demande qu'une attention immédiate soit accordée aux processus de réglementation et d'approvisionnement qui facilitent l'accès équitable aux vaccins et leur déploiement dans les pays à revenu faible et moyen.</a:t>
            </a:r>
          </a:p>
          <a:p>
            <a:pPr algn="l"/>
            <a:r>
              <a:rPr lang="fr-FR" sz="2000" b="0" i="0" u="none" strike="noStrike" baseline="0"/>
              <a:t>SAGE recommande vivement la collecte systématique et continue de données pendant le déploiement des vaccins afin d'évaluer l'efficacité, la sécurité et l'impact des stratégies de </a:t>
            </a:r>
            <a:r>
              <a:rPr lang="en-US" sz="2000" b="0" i="0" u="none" strike="noStrike" baseline="0"/>
              <a:t>vaccination.</a:t>
            </a:r>
          </a:p>
          <a:p>
            <a:pPr algn="l"/>
            <a:r>
              <a:rPr lang="fr-FR" sz="2000" b="0" i="0" u="none" strike="noStrike" baseline="0"/>
              <a:t>SAGE recommande un investissement durable dans les institutions de recherche, la capacité de recherche et les autorités réglementaires dans la région africaine.</a:t>
            </a:r>
            <a:endParaRPr lang="en-US" sz="1600"/>
          </a:p>
        </p:txBody>
      </p:sp>
      <p:sp>
        <p:nvSpPr>
          <p:cNvPr id="4" name="Slide Number Placeholder 3">
            <a:extLst>
              <a:ext uri="{FF2B5EF4-FFF2-40B4-BE49-F238E27FC236}">
                <a16:creationId xmlns:a16="http://schemas.microsoft.com/office/drawing/2014/main" id="{11DCEE8B-1770-5765-CFD3-9A1646C5FAE1}"/>
              </a:ext>
            </a:extLst>
          </p:cNvPr>
          <p:cNvSpPr>
            <a:spLocks noGrp="1"/>
          </p:cNvSpPr>
          <p:nvPr>
            <p:ph type="sldNum" sz="quarter" idx="12"/>
          </p:nvPr>
        </p:nvSpPr>
        <p:spPr/>
        <p:txBody>
          <a:bodyPr/>
          <a:lstStyle/>
          <a:p>
            <a:fld id="{714BF2E0-EE3B-6A4E-9FB9-82DE86E1F02F}" type="slidenum">
              <a:rPr lang="en-US" smtClean="0"/>
              <a:pPr/>
              <a:t>13</a:t>
            </a:fld>
            <a:endParaRPr lang="en-US"/>
          </a:p>
        </p:txBody>
      </p:sp>
    </p:spTree>
    <p:extLst>
      <p:ext uri="{BB962C8B-B14F-4D97-AF65-F5344CB8AC3E}">
        <p14:creationId xmlns:p14="http://schemas.microsoft.com/office/powerpoint/2010/main" val="409675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2B4B8-5468-4879-BE22-2EAB9BC46550}"/>
              </a:ext>
            </a:extLst>
          </p:cNvPr>
          <p:cNvSpPr>
            <a:spLocks noGrp="1"/>
          </p:cNvSpPr>
          <p:nvPr>
            <p:ph type="ctrTitle"/>
          </p:nvPr>
        </p:nvSpPr>
        <p:spPr/>
        <p:txBody>
          <a:bodyPr/>
          <a:lstStyle/>
          <a:p>
            <a:r>
              <a:rPr lang="en-US"/>
              <a:t>Merci</a:t>
            </a:r>
          </a:p>
        </p:txBody>
      </p:sp>
      <p:sp>
        <p:nvSpPr>
          <p:cNvPr id="6" name="Subtitle 5">
            <a:extLst>
              <a:ext uri="{FF2B5EF4-FFF2-40B4-BE49-F238E27FC236}">
                <a16:creationId xmlns:a16="http://schemas.microsoft.com/office/drawing/2014/main" id="{B4C32AAC-D34C-46B6-B544-FA7F213A1D1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F897D9A-447C-4C8E-87C7-8CAD53A66696}"/>
              </a:ext>
            </a:extLst>
          </p:cNvPr>
          <p:cNvSpPr>
            <a:spLocks noGrp="1"/>
          </p:cNvSpPr>
          <p:nvPr>
            <p:ph type="sldNum" sz="quarter" idx="4294967295"/>
          </p:nvPr>
        </p:nvSpPr>
        <p:spPr>
          <a:xfrm>
            <a:off x="0" y="6351588"/>
            <a:ext cx="379413" cy="320675"/>
          </a:xfrm>
        </p:spPr>
        <p:txBody>
          <a:bodyPr/>
          <a:lstStyle/>
          <a:p>
            <a:fld id="{714BF2E0-EE3B-6A4E-9FB9-82DE86E1F02F}" type="slidenum">
              <a:rPr lang="en-US" smtClean="0"/>
              <a:pPr/>
              <a:t>14</a:t>
            </a:fld>
            <a:endParaRPr lang="en-US"/>
          </a:p>
        </p:txBody>
      </p:sp>
    </p:spTree>
    <p:extLst>
      <p:ext uri="{BB962C8B-B14F-4D97-AF65-F5344CB8AC3E}">
        <p14:creationId xmlns:p14="http://schemas.microsoft.com/office/powerpoint/2010/main" val="18239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B4549E9-EDE6-4B52-841E-59057253EF64}"/>
              </a:ext>
            </a:extLst>
          </p:cNvPr>
          <p:cNvGraphicFramePr>
            <a:graphicFrameLocks noChangeAspect="1"/>
          </p:cNvGraphicFramePr>
          <p:nvPr>
            <p:custDataLst>
              <p:tags r:id="rId1"/>
            </p:custDataLst>
            <p:extLst>
              <p:ext uri="{D42A27DB-BD31-4B8C-83A1-F6EECF244321}">
                <p14:modId xmlns:p14="http://schemas.microsoft.com/office/powerpoint/2010/main" val="1070465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8B4549E9-EDE6-4B52-841E-59057253EF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D67DCD-6C00-40C8-9BC0-6E917393B8B0}"/>
              </a:ext>
            </a:extLst>
          </p:cNvPr>
          <p:cNvSpPr>
            <a:spLocks noGrp="1"/>
          </p:cNvSpPr>
          <p:nvPr>
            <p:ph type="title"/>
          </p:nvPr>
        </p:nvSpPr>
        <p:spPr/>
        <p:txBody>
          <a:bodyPr vert="horz">
            <a:normAutofit/>
          </a:bodyPr>
          <a:lstStyle/>
          <a:p>
            <a:r>
              <a:rPr lang="fr-FR" sz="2800"/>
              <a:t>Vaccins contre la mpox et recommandations d’immunisation</a:t>
            </a:r>
            <a:endParaRPr lang="en-US" sz="2800"/>
          </a:p>
        </p:txBody>
      </p:sp>
      <p:sp>
        <p:nvSpPr>
          <p:cNvPr id="3" name="Content Placeholder 2">
            <a:extLst>
              <a:ext uri="{FF2B5EF4-FFF2-40B4-BE49-F238E27FC236}">
                <a16:creationId xmlns:a16="http://schemas.microsoft.com/office/drawing/2014/main" id="{A2FB864B-C09B-4EBE-963B-72902EA1BB25}"/>
              </a:ext>
            </a:extLst>
          </p:cNvPr>
          <p:cNvSpPr>
            <a:spLocks noGrp="1"/>
          </p:cNvSpPr>
          <p:nvPr>
            <p:ph idx="1"/>
          </p:nvPr>
        </p:nvSpPr>
        <p:spPr>
          <a:xfrm>
            <a:off x="457200" y="1585064"/>
            <a:ext cx="11277600" cy="3884295"/>
          </a:xfrm>
        </p:spPr>
        <p:txBody>
          <a:bodyPr>
            <a:normAutofit fontScale="92500" lnSpcReduction="20000"/>
          </a:bodyPr>
          <a:lstStyle/>
          <a:p>
            <a:pPr marL="285750" indent="-285750">
              <a:spcBef>
                <a:spcPts val="1800"/>
              </a:spcBef>
            </a:pPr>
            <a:r>
              <a:rPr lang="fr-FR" sz="2400">
                <a:solidFill>
                  <a:srgbClr val="000000"/>
                </a:solidFill>
                <a:latin typeface="Calibri" panose="020F0502020204030204" pitchFamily="34" charset="0"/>
              </a:rPr>
              <a:t>En réponse à l’épidémie mondiale de la mpox, des directives provisoires sur les vaccins et l’immunisation ont été approuvées par le SAGE et publiées en novembre 2022</a:t>
            </a:r>
          </a:p>
          <a:p>
            <a:pPr marL="285750" indent="-285750">
              <a:spcBef>
                <a:spcPts val="1800"/>
              </a:spcBef>
            </a:pPr>
            <a:r>
              <a:rPr lang="fr-FR" sz="2400">
                <a:solidFill>
                  <a:srgbClr val="000000"/>
                </a:solidFill>
                <a:latin typeface="Calibri" panose="020F0502020204030204" pitchFamily="34" charset="0"/>
              </a:rPr>
              <a:t>Au cours de l’année, des données épidémiologiques supplémentaires ont été obtenues dans la </a:t>
            </a:r>
            <a:r>
              <a:rPr lang="fr-FR" sz="2400" err="1">
                <a:solidFill>
                  <a:srgbClr val="000000"/>
                </a:solidFill>
                <a:latin typeface="Calibri" panose="020F0502020204030204" pitchFamily="34" charset="0"/>
              </a:rPr>
              <a:t>region</a:t>
            </a:r>
            <a:r>
              <a:rPr lang="fr-FR" sz="2400">
                <a:solidFill>
                  <a:srgbClr val="000000"/>
                </a:solidFill>
                <a:latin typeface="Calibri" panose="020F0502020204030204" pitchFamily="34" charset="0"/>
              </a:rPr>
              <a:t> africain</a:t>
            </a:r>
          </a:p>
          <a:p>
            <a:pPr marL="285750" indent="-285750">
              <a:spcBef>
                <a:spcPts val="1800"/>
              </a:spcBef>
            </a:pPr>
            <a:r>
              <a:rPr lang="fr-FR" sz="2400">
                <a:solidFill>
                  <a:srgbClr val="000000"/>
                </a:solidFill>
                <a:latin typeface="Calibri" panose="020F0502020204030204" pitchFamily="34" charset="0"/>
              </a:rPr>
              <a:t>De nouvelles informations sont devenues disponibles concernant la sécurité et l’efficacité du vaccin MVA-BN</a:t>
            </a:r>
          </a:p>
          <a:p>
            <a:pPr marL="285750" indent="-285750">
              <a:spcBef>
                <a:spcPts val="1800"/>
              </a:spcBef>
            </a:pPr>
            <a:r>
              <a:rPr lang="fr-FR" sz="2400">
                <a:solidFill>
                  <a:srgbClr val="000000"/>
                </a:solidFill>
                <a:latin typeface="Calibri" panose="020F0502020204030204" pitchFamily="34" charset="0"/>
                <a:cs typeface="Calibri" panose="020F0502020204030204" pitchFamily="34" charset="0"/>
              </a:rPr>
              <a:t>Le SAGE en a tenu compte pour la mise à jour de 2024 des recommandations sur le vaccin et l’immunisation contre la mpox</a:t>
            </a:r>
          </a:p>
          <a:p>
            <a:pPr marL="285750" indent="-285750">
              <a:spcBef>
                <a:spcPts val="1800"/>
              </a:spcBef>
            </a:pPr>
            <a:r>
              <a:rPr lang="fr-FR" sz="2400">
                <a:solidFill>
                  <a:srgbClr val="000000"/>
                </a:solidFill>
                <a:latin typeface="Calibri" panose="020F0502020204030204" pitchFamily="34" charset="0"/>
                <a:cs typeface="Calibri" panose="020F0502020204030204" pitchFamily="34" charset="0"/>
              </a:rPr>
              <a:t>Ces recommandations mises à jour sur le vaccin contre la mpox </a:t>
            </a:r>
            <a:r>
              <a:rPr lang="fr-FR" sz="2400" err="1">
                <a:solidFill>
                  <a:srgbClr val="000000"/>
                </a:solidFill>
                <a:latin typeface="Calibri" panose="020F0502020204030204" pitchFamily="34" charset="0"/>
                <a:cs typeface="Calibri" panose="020F0502020204030204" pitchFamily="34" charset="0"/>
              </a:rPr>
              <a:t>etaient</a:t>
            </a:r>
            <a:r>
              <a:rPr lang="fr-FR" sz="2400">
                <a:solidFill>
                  <a:srgbClr val="000000"/>
                </a:solidFill>
                <a:latin typeface="Calibri" panose="020F0502020204030204" pitchFamily="34" charset="0"/>
                <a:cs typeface="Calibri" panose="020F0502020204030204" pitchFamily="34" charset="0"/>
              </a:rPr>
              <a:t> publiées dans un prochain document de position qui combinera les recommandations de vaccin contre la variole approuvées par le SAGE et élaborées en octobre 2023</a:t>
            </a:r>
            <a:endParaRPr lang="en-US" sz="2400" b="0" i="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1859445-BFC8-4F48-9EBD-5FACB9EB6882}"/>
              </a:ext>
            </a:extLst>
          </p:cNvPr>
          <p:cNvSpPr>
            <a:spLocks noGrp="1"/>
          </p:cNvSpPr>
          <p:nvPr>
            <p:ph type="sldNum" sz="quarter" idx="12"/>
          </p:nvPr>
        </p:nvSpPr>
        <p:spPr/>
        <p:txBody>
          <a:bodyPr/>
          <a:lstStyle/>
          <a:p>
            <a:fld id="{714BF2E0-EE3B-6A4E-9FB9-82DE86E1F02F}" type="slidenum">
              <a:rPr lang="en-US" smtClean="0"/>
              <a:pPr/>
              <a:t>2</a:t>
            </a:fld>
            <a:endParaRPr lang="en-US"/>
          </a:p>
        </p:txBody>
      </p:sp>
    </p:spTree>
    <p:extLst>
      <p:ext uri="{BB962C8B-B14F-4D97-AF65-F5344CB8AC3E}">
        <p14:creationId xmlns:p14="http://schemas.microsoft.com/office/powerpoint/2010/main" val="144794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C5F79B-52F7-4448-B0B7-F6DB955E6B79}"/>
              </a:ext>
            </a:extLst>
          </p:cNvPr>
          <p:cNvGraphicFramePr>
            <a:graphicFrameLocks noChangeAspect="1"/>
          </p:cNvGraphicFramePr>
          <p:nvPr>
            <p:custDataLst>
              <p:tags r:id="rId1"/>
            </p:custDataLst>
            <p:extLst>
              <p:ext uri="{D42A27DB-BD31-4B8C-83A1-F6EECF244321}">
                <p14:modId xmlns:p14="http://schemas.microsoft.com/office/powerpoint/2010/main" val="917191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41C5F79B-52F7-4448-B0B7-F6DB955E6B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11595C1-9940-4BDC-8157-D43A72CA8B06}"/>
              </a:ext>
            </a:extLst>
          </p:cNvPr>
          <p:cNvSpPr>
            <a:spLocks noGrp="1"/>
          </p:cNvSpPr>
          <p:nvPr>
            <p:ph idx="1"/>
          </p:nvPr>
        </p:nvSpPr>
        <p:spPr>
          <a:xfrm>
            <a:off x="457199" y="1218331"/>
            <a:ext cx="11277599" cy="4596681"/>
          </a:xfrm>
        </p:spPr>
        <p:txBody>
          <a:bodyPr>
            <a:noAutofit/>
          </a:bodyPr>
          <a:lstStyle/>
          <a:p>
            <a:r>
              <a:rPr lang="fr-FR" sz="2200" b="0" i="0" u="none" strike="noStrike" baseline="0"/>
              <a:t>La vaccination est recommandée pour les personnes présentant un risque élevé d'exposition au virus de la mpox lors d'une flambée. </a:t>
            </a:r>
          </a:p>
          <a:p>
            <a:r>
              <a:rPr lang="fr-FR" sz="2200" b="0" i="0" u="none" strike="noStrike" baseline="0"/>
              <a:t>Dans certains contextes, l'identification des populations à risque d'exposition est limitée par les données épidémiologiques actuellement disponibles. </a:t>
            </a:r>
          </a:p>
          <a:p>
            <a:r>
              <a:rPr lang="fr-FR" sz="2200" b="0" i="0" u="none" strike="noStrike" baseline="0"/>
              <a:t>Dans des études impliquant des hommes ayant des relations sexuelles avec les hommes, la vaccination avant exposition avec une ou deux doses de vaccin s'est avérée efficace contre la variole simienne.</a:t>
            </a:r>
          </a:p>
          <a:p>
            <a:r>
              <a:rPr lang="fr-FR" sz="2200" b="0" i="0" u="none" strike="noStrike" baseline="0"/>
              <a:t> L'efficacité de la vaccination post-exposition est moins certaine, ce qui peut être lié au mode de transmission essentiellement sexuel dans les études disponibles. </a:t>
            </a:r>
          </a:p>
          <a:p>
            <a:r>
              <a:rPr lang="fr-FR" sz="2200" b="0" i="0" u="none" strike="noStrike" baseline="0"/>
              <a:t>Afin de permettre la plus grande souplesse possible en ce qui concerne l'évaluation des risques locaux, les divers modes de transmission et les options de réponse, les populations à prendre en considération pour la vaccination</a:t>
            </a:r>
          </a:p>
        </p:txBody>
      </p:sp>
      <p:sp>
        <p:nvSpPr>
          <p:cNvPr id="4" name="Slide Number Placeholder 3">
            <a:extLst>
              <a:ext uri="{FF2B5EF4-FFF2-40B4-BE49-F238E27FC236}">
                <a16:creationId xmlns:a16="http://schemas.microsoft.com/office/drawing/2014/main" id="{BA533D63-46DC-43F2-8018-47160AE2EA17}"/>
              </a:ext>
            </a:extLst>
          </p:cNvPr>
          <p:cNvSpPr>
            <a:spLocks noGrp="1"/>
          </p:cNvSpPr>
          <p:nvPr>
            <p:ph type="sldNum" sz="quarter" idx="12"/>
          </p:nvPr>
        </p:nvSpPr>
        <p:spPr/>
        <p:txBody>
          <a:bodyPr/>
          <a:lstStyle/>
          <a:p>
            <a:fld id="{714BF2E0-EE3B-6A4E-9FB9-82DE86E1F02F}" type="slidenum">
              <a:rPr lang="en-US" smtClean="0"/>
              <a:pPr/>
              <a:t>3</a:t>
            </a:fld>
            <a:endParaRPr lang="en-US"/>
          </a:p>
        </p:txBody>
      </p:sp>
      <p:sp>
        <p:nvSpPr>
          <p:cNvPr id="8" name="Title 1">
            <a:extLst>
              <a:ext uri="{FF2B5EF4-FFF2-40B4-BE49-F238E27FC236}">
                <a16:creationId xmlns:a16="http://schemas.microsoft.com/office/drawing/2014/main" id="{49055CCE-C619-4FE8-89CC-10F281E29F44}"/>
              </a:ext>
            </a:extLst>
          </p:cNvPr>
          <p:cNvSpPr txBox="1">
            <a:spLocks/>
          </p:cNvSpPr>
          <p:nvPr/>
        </p:nvSpPr>
        <p:spPr>
          <a:xfrm>
            <a:off x="457200" y="685800"/>
            <a:ext cx="11277600"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mn-lt"/>
                <a:ea typeface="+mj-ea"/>
                <a:cs typeface="+mj-cs"/>
              </a:defRPr>
            </a:lvl1pPr>
          </a:lstStyle>
          <a:p>
            <a:r>
              <a:rPr lang="fr-FR" sz="2800" b="0" i="0" u="none" strike="noStrike" baseline="0"/>
              <a:t>Recommandation 1 : Intervention en cas de flambée de la mpox</a:t>
            </a:r>
            <a:endParaRPr lang="en-US" sz="2800"/>
          </a:p>
        </p:txBody>
      </p:sp>
    </p:spTree>
    <p:extLst>
      <p:ext uri="{BB962C8B-B14F-4D97-AF65-F5344CB8AC3E}">
        <p14:creationId xmlns:p14="http://schemas.microsoft.com/office/powerpoint/2010/main" val="34161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C5F79B-52F7-4448-B0B7-F6DB955E6B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7" name="think-cell data - do not delete" hidden="1">
                        <a:extLst>
                          <a:ext uri="{FF2B5EF4-FFF2-40B4-BE49-F238E27FC236}">
                            <a16:creationId xmlns:a16="http://schemas.microsoft.com/office/drawing/2014/main" id="{41C5F79B-52F7-4448-B0B7-F6DB955E6B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11595C1-9940-4BDC-8157-D43A72CA8B06}"/>
              </a:ext>
            </a:extLst>
          </p:cNvPr>
          <p:cNvSpPr>
            <a:spLocks noGrp="1"/>
          </p:cNvSpPr>
          <p:nvPr>
            <p:ph idx="1"/>
          </p:nvPr>
        </p:nvSpPr>
        <p:spPr>
          <a:xfrm>
            <a:off x="457199" y="1218331"/>
            <a:ext cx="11277599" cy="4596681"/>
          </a:xfrm>
        </p:spPr>
        <p:txBody>
          <a:bodyPr>
            <a:noAutofit/>
          </a:bodyPr>
          <a:lstStyle/>
          <a:p>
            <a:pPr marL="0" indent="0" algn="l">
              <a:buNone/>
            </a:pPr>
            <a:r>
              <a:rPr lang="en-US" sz="2000" err="1"/>
              <a:t>P</a:t>
            </a:r>
            <a:r>
              <a:rPr lang="en-US" sz="2000" b="0" i="0" u="none" strike="noStrike" baseline="0" err="1"/>
              <a:t>euvent</a:t>
            </a:r>
            <a:r>
              <a:rPr lang="en-US" sz="2000" b="0" i="0" u="none" strike="noStrike" baseline="0"/>
              <a:t> </a:t>
            </a:r>
            <a:r>
              <a:rPr lang="en-US" sz="2000" b="0" i="0" u="none" strike="noStrike" baseline="0" err="1"/>
              <a:t>être</a:t>
            </a:r>
            <a:r>
              <a:rPr lang="en-US" sz="2000" b="0" i="0" u="none" strike="noStrike" baseline="0"/>
              <a:t> les </a:t>
            </a:r>
            <a:r>
              <a:rPr lang="en-US" sz="2000" b="0" i="0" u="none" strike="noStrike" baseline="0" err="1"/>
              <a:t>suivantes</a:t>
            </a:r>
            <a:r>
              <a:rPr lang="en-US" sz="2000" b="0" i="0" u="none" strike="noStrike" baseline="0"/>
              <a:t> :</a:t>
            </a:r>
          </a:p>
          <a:p>
            <a:pPr algn="l"/>
            <a:r>
              <a:rPr lang="fr-FR" sz="2000" b="0" i="0" u="none" strike="noStrike" baseline="0"/>
              <a:t>Sur la base de l'épidémiologie locale, les résidents d'une zone ou d'une communauté </a:t>
            </a:r>
            <a:r>
              <a:rPr lang="fr-FR" sz="2000" b="0" i="0" u="none" strike="noStrike" baseline="0" err="1"/>
              <a:t>g</a:t>
            </a:r>
            <a:r>
              <a:rPr lang="fr-FR" sz="2000" err="1"/>
              <a:t>e</a:t>
            </a:r>
            <a:r>
              <a:rPr lang="fr-FR" sz="2000" b="0" i="0" u="none" strike="noStrike" baseline="0" err="1"/>
              <a:t>ographiquement</a:t>
            </a:r>
            <a:r>
              <a:rPr lang="fr-FR" sz="2000" b="0" i="0" u="none" strike="noStrike" baseline="0"/>
              <a:t> définie (par exemple, un village), y compris les enfants, présentant un risque élevé d'exposition à la mpox</a:t>
            </a:r>
          </a:p>
          <a:p>
            <a:pPr algn="l"/>
            <a:r>
              <a:rPr lang="fr-FR" sz="2000" b="0" i="0" u="none" strike="noStrike" baseline="0"/>
              <a:t>Les professionnel(le)s du sexe, les hommes gais ou bisexuels ou autres hommes ayant des rapports sexuels avec des hommes (HSH) ayant des partenaires sexuels multiples, ou d'autres personnes ayant des partenaires sexuels occasionnels multiples ;</a:t>
            </a:r>
          </a:p>
          <a:p>
            <a:pPr algn="l"/>
            <a:r>
              <a:rPr lang="en-US" sz="2000" b="0" i="0" u="none" strike="noStrike" baseline="0"/>
              <a:t>Les </a:t>
            </a:r>
            <a:r>
              <a:rPr lang="en-US" sz="2000" b="0" i="0" u="none" strike="noStrike" baseline="0" err="1"/>
              <a:t>professionnel</a:t>
            </a:r>
            <a:r>
              <a:rPr lang="en-US" sz="2000" b="0" i="0" u="none" strike="noStrike" baseline="0"/>
              <a:t>(le)</a:t>
            </a:r>
            <a:r>
              <a:rPr lang="fr-FR" sz="2000" b="0" i="0" u="none" strike="noStrike" baseline="0"/>
              <a:t> de la santé à risque d'être exposés de manière répétée ; le personnel de laboratoire clinique et de soins qui effectue des tests diagnostiques pour la variole simienne ou qui fournit des soins, et les membres de l'équipe d'intervention en cas d'épidémie (tels que désignés par les autorités nationales de santé publique).</a:t>
            </a:r>
          </a:p>
          <a:p>
            <a:pPr algn="l"/>
            <a:r>
              <a:rPr lang="fr-FR" sz="2000" b="0" i="0" u="none" strike="noStrike" baseline="0"/>
              <a:t>Les contacts des personnes atteintes de la mpox, idéalement dans les quatre jours suivant la première exposition. Les contacts peuvent comprendre des enfants, des membres du foyer ou des personnes vivant en collectivité (prisons, écoles, établissements de santé ou </a:t>
            </a:r>
            <a:r>
              <a:rPr lang="en-US" sz="2000" b="0" i="0" u="none" strike="noStrike" baseline="0" err="1"/>
              <a:t>centres</a:t>
            </a:r>
            <a:r>
              <a:rPr lang="en-US" sz="2000" b="0" i="0" u="none" strike="noStrike" baseline="0"/>
              <a:t> </a:t>
            </a:r>
            <a:r>
              <a:rPr lang="en-US" sz="2000" b="0" i="0" u="none" strike="noStrike" baseline="0" err="1"/>
              <a:t>d'hébergement</a:t>
            </a:r>
            <a:r>
              <a:rPr lang="en-US" sz="2000" b="0" i="0" u="none" strike="noStrike" baseline="0"/>
              <a:t>).</a:t>
            </a:r>
            <a:endParaRPr lang="en-US" sz="2000">
              <a:effectLst/>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BA533D63-46DC-43F2-8018-47160AE2EA17}"/>
              </a:ext>
            </a:extLst>
          </p:cNvPr>
          <p:cNvSpPr>
            <a:spLocks noGrp="1"/>
          </p:cNvSpPr>
          <p:nvPr>
            <p:ph type="sldNum" sz="quarter" idx="12"/>
          </p:nvPr>
        </p:nvSpPr>
        <p:spPr/>
        <p:txBody>
          <a:bodyPr/>
          <a:lstStyle/>
          <a:p>
            <a:fld id="{714BF2E0-EE3B-6A4E-9FB9-82DE86E1F02F}" type="slidenum">
              <a:rPr lang="en-US" smtClean="0"/>
              <a:pPr/>
              <a:t>4</a:t>
            </a:fld>
            <a:endParaRPr lang="en-US"/>
          </a:p>
        </p:txBody>
      </p:sp>
      <p:sp>
        <p:nvSpPr>
          <p:cNvPr id="8" name="Title 1">
            <a:extLst>
              <a:ext uri="{FF2B5EF4-FFF2-40B4-BE49-F238E27FC236}">
                <a16:creationId xmlns:a16="http://schemas.microsoft.com/office/drawing/2014/main" id="{49055CCE-C619-4FE8-89CC-10F281E29F44}"/>
              </a:ext>
            </a:extLst>
          </p:cNvPr>
          <p:cNvSpPr txBox="1">
            <a:spLocks/>
          </p:cNvSpPr>
          <p:nvPr/>
        </p:nvSpPr>
        <p:spPr>
          <a:xfrm>
            <a:off x="457200" y="685800"/>
            <a:ext cx="11277600"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mn-lt"/>
                <a:ea typeface="+mj-ea"/>
                <a:cs typeface="+mj-cs"/>
              </a:defRPr>
            </a:lvl1pPr>
          </a:lstStyle>
          <a:p>
            <a:r>
              <a:rPr lang="fr-FR" sz="2800" b="0" i="0" u="none" strike="noStrike" baseline="0"/>
              <a:t>Recommandation 1 : Intervention en cas de flambée de la mpox</a:t>
            </a:r>
            <a:endParaRPr lang="en-US" sz="2800"/>
          </a:p>
        </p:txBody>
      </p:sp>
    </p:spTree>
    <p:extLst>
      <p:ext uri="{BB962C8B-B14F-4D97-AF65-F5344CB8AC3E}">
        <p14:creationId xmlns:p14="http://schemas.microsoft.com/office/powerpoint/2010/main" val="344161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9E40064-DE6B-4816-A742-27DD01275544}"/>
              </a:ext>
            </a:extLst>
          </p:cNvPr>
          <p:cNvGraphicFramePr>
            <a:graphicFrameLocks noChangeAspect="1"/>
          </p:cNvGraphicFramePr>
          <p:nvPr>
            <p:custDataLst>
              <p:tags r:id="rId1"/>
            </p:custDataLst>
            <p:extLst>
              <p:ext uri="{D42A27DB-BD31-4B8C-83A1-F6EECF244321}">
                <p14:modId xmlns:p14="http://schemas.microsoft.com/office/powerpoint/2010/main" val="4083874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C9E40064-DE6B-4816-A742-27DD012755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8FA920-8D7A-4DA8-A7AC-CAAC654498FF}"/>
              </a:ext>
            </a:extLst>
          </p:cNvPr>
          <p:cNvSpPr>
            <a:spLocks noGrp="1"/>
          </p:cNvSpPr>
          <p:nvPr>
            <p:ph type="title"/>
          </p:nvPr>
        </p:nvSpPr>
        <p:spPr/>
        <p:txBody>
          <a:bodyPr vert="horz">
            <a:normAutofit/>
          </a:bodyPr>
          <a:lstStyle/>
          <a:p>
            <a:pPr algn="l"/>
            <a:r>
              <a:rPr lang="fr-FR" sz="2400" b="0" i="0" u="none" strike="noStrike" baseline="0">
                <a:latin typeface="Calibri" panose="020F0502020204030204" pitchFamily="34" charset="0"/>
                <a:cs typeface="Calibri" panose="020F0502020204030204" pitchFamily="34" charset="0"/>
              </a:rPr>
              <a:t>Recommandation 2 : Utilisation préventive des vaccins contre la variole simienne (en </a:t>
            </a:r>
            <a:r>
              <a:rPr lang="en-US" sz="2400" b="0" i="0" u="none" strike="noStrike" baseline="0">
                <a:latin typeface="Calibri" panose="020F0502020204030204" pitchFamily="34" charset="0"/>
                <a:cs typeface="Calibri" panose="020F0502020204030204" pitchFamily="34" charset="0"/>
              </a:rPr>
              <a:t>dehors </a:t>
            </a:r>
            <a:r>
              <a:rPr lang="en-US" sz="2400" b="0" i="0" u="none" strike="noStrike" baseline="0" err="1">
                <a:latin typeface="Calibri" panose="020F0502020204030204" pitchFamily="34" charset="0"/>
                <a:cs typeface="Calibri" panose="020F0502020204030204" pitchFamily="34" charset="0"/>
              </a:rPr>
              <a:t>d'une</a:t>
            </a:r>
            <a:r>
              <a:rPr lang="en-US" sz="2400" b="0" i="0" u="none" strike="noStrike" baseline="0">
                <a:latin typeface="Calibri" panose="020F0502020204030204" pitchFamily="34" charset="0"/>
                <a:cs typeface="Calibri" panose="020F0502020204030204" pitchFamily="34" charset="0"/>
              </a:rPr>
              <a:t> </a:t>
            </a:r>
            <a:r>
              <a:rPr lang="en-US" sz="2400" b="0" i="0" u="none" strike="noStrike" baseline="0" err="1">
                <a:latin typeface="Calibri" panose="020F0502020204030204" pitchFamily="34" charset="0"/>
                <a:cs typeface="Calibri" panose="020F0502020204030204" pitchFamily="34" charset="0"/>
              </a:rPr>
              <a:t>épidémie</a:t>
            </a:r>
            <a:r>
              <a:rPr lang="en-US" sz="2400" b="0" i="0" u="none" strike="noStrike" baseline="0">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E4CBC52-7A40-4C78-9736-452858BC9727}"/>
              </a:ext>
            </a:extLst>
          </p:cNvPr>
          <p:cNvSpPr>
            <a:spLocks noGrp="1"/>
          </p:cNvSpPr>
          <p:nvPr>
            <p:ph type="sldNum" sz="quarter" idx="12"/>
          </p:nvPr>
        </p:nvSpPr>
        <p:spPr/>
        <p:txBody>
          <a:bodyPr/>
          <a:lstStyle/>
          <a:p>
            <a:fld id="{714BF2E0-EE3B-6A4E-9FB9-82DE86E1F02F}" type="slidenum">
              <a:rPr lang="en-US" smtClean="0"/>
              <a:pPr/>
              <a:t>5</a:t>
            </a:fld>
            <a:endParaRPr lang="en-US"/>
          </a:p>
        </p:txBody>
      </p:sp>
      <p:sp>
        <p:nvSpPr>
          <p:cNvPr id="7" name="Content Placeholder 2">
            <a:extLst>
              <a:ext uri="{FF2B5EF4-FFF2-40B4-BE49-F238E27FC236}">
                <a16:creationId xmlns:a16="http://schemas.microsoft.com/office/drawing/2014/main" id="{6A784C6D-F26E-46C1-AADB-044B4C56E40E}"/>
              </a:ext>
            </a:extLst>
          </p:cNvPr>
          <p:cNvSpPr>
            <a:spLocks noGrp="1"/>
          </p:cNvSpPr>
          <p:nvPr>
            <p:ph idx="1"/>
          </p:nvPr>
        </p:nvSpPr>
        <p:spPr>
          <a:xfrm>
            <a:off x="565264" y="1850564"/>
            <a:ext cx="11072554" cy="3884295"/>
          </a:xfrm>
        </p:spPr>
        <p:txBody>
          <a:bodyPr>
            <a:normAutofit/>
          </a:bodyPr>
          <a:lstStyle/>
          <a:p>
            <a:pPr marL="0" indent="0" algn="l">
              <a:buNone/>
            </a:pPr>
            <a:r>
              <a:rPr lang="fr-FR" sz="2000" b="0" i="0" u="none" strike="noStrike" baseline="0"/>
              <a:t>La vaccination primaire préventive est recommandée pour</a:t>
            </a:r>
          </a:p>
          <a:p>
            <a:r>
              <a:rPr lang="fr-FR" sz="2000" b="0" i="0" u="none" strike="noStrike" baseline="0"/>
              <a:t>Personnel de laboratoire travaillant avec les </a:t>
            </a:r>
            <a:r>
              <a:rPr lang="fr-FR" sz="2000" b="0" i="0" u="none" strike="noStrike" baseline="0" err="1"/>
              <a:t>orthopoxvirus</a:t>
            </a:r>
            <a:r>
              <a:rPr lang="fr-FR" sz="2000"/>
              <a:t> </a:t>
            </a:r>
          </a:p>
          <a:p>
            <a:pPr marL="0" indent="0" algn="l">
              <a:buNone/>
            </a:pPr>
            <a:r>
              <a:rPr lang="fr-FR" sz="2000" b="0" i="0" u="none" strike="noStrike" baseline="0"/>
              <a:t>La durée de la protection conférée par les vaccins contre la variole simienne n'est pas entièrement caractérisée. Par conséquent, il convient d'envisager une revaccination périodique pour les personnes présentant un risque élevé d'exposition aux </a:t>
            </a:r>
            <a:r>
              <a:rPr lang="fr-FR" sz="2000" b="0" i="0" u="none" strike="noStrike" baseline="0" err="1"/>
              <a:t>orthopoxvirus</a:t>
            </a:r>
            <a:r>
              <a:rPr lang="fr-FR" sz="2000" b="0" i="0" u="none" strike="noStrike" baseline="0"/>
              <a:t> plus virulents (par exemple, le virus de la variole, le virus de la variole du singe (mpox) le virus de la variole de la vache (cowpox), le virus de la vaccine (</a:t>
            </a:r>
            <a:r>
              <a:rPr lang="fr-FR" sz="2000" b="0" i="0" u="none" strike="noStrike" baseline="0" err="1"/>
              <a:t>vaccinia</a:t>
            </a:r>
            <a:r>
              <a:rPr lang="fr-FR" sz="2000" b="0" i="0" u="none" strike="noStrike" baseline="0"/>
              <a:t>) et/ou d'autres virus, le cas échéant). Cette vaccination</a:t>
            </a:r>
            <a:r>
              <a:rPr lang="en-US" sz="2000">
                <a:cs typeface="Arial"/>
              </a:rPr>
              <a:t>ed </a:t>
            </a:r>
            <a:r>
              <a:rPr lang="fr-FR" sz="2000" b="0" i="0" u="none" strike="noStrike" baseline="0"/>
              <a:t>peut avoir lieu tous les 2 à 5 ans pour les travailleurs de laboratoire les plus exposés, comme c'est le cas dans les deux centres collaborateurs autorisés de l'OMS pour la recherche sur le virus de la variole, ou moins fréquemment dans d'autres contextes, en fonction des dernières informations disponibles sur la durée de la protection conférée par les vaccins utilisés.</a:t>
            </a:r>
            <a:endParaRPr lang="en-US" sz="2000">
              <a:cs typeface="Arial"/>
            </a:endParaRPr>
          </a:p>
        </p:txBody>
      </p:sp>
    </p:spTree>
    <p:extLst>
      <p:ext uri="{BB962C8B-B14F-4D97-AF65-F5344CB8AC3E}">
        <p14:creationId xmlns:p14="http://schemas.microsoft.com/office/powerpoint/2010/main" val="412027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122BB60-DCE5-44D8-9BE5-C9353B40188B}"/>
              </a:ext>
            </a:extLst>
          </p:cNvPr>
          <p:cNvGraphicFramePr>
            <a:graphicFrameLocks noChangeAspect="1"/>
          </p:cNvGraphicFramePr>
          <p:nvPr>
            <p:custDataLst>
              <p:tags r:id="rId1"/>
            </p:custDataLst>
            <p:extLst>
              <p:ext uri="{D42A27DB-BD31-4B8C-83A1-F6EECF244321}">
                <p14:modId xmlns:p14="http://schemas.microsoft.com/office/powerpoint/2010/main" val="180248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6122BB60-DCE5-44D8-9BE5-C9353B4018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8C1A218-6437-40D3-AB55-F16DE9047779}"/>
              </a:ext>
            </a:extLst>
          </p:cNvPr>
          <p:cNvSpPr>
            <a:spLocks noGrp="1"/>
          </p:cNvSpPr>
          <p:nvPr>
            <p:ph idx="1"/>
          </p:nvPr>
        </p:nvSpPr>
        <p:spPr>
          <a:xfrm>
            <a:off x="457199" y="1850564"/>
            <a:ext cx="11277599" cy="3884295"/>
          </a:xfrm>
        </p:spPr>
        <p:txBody>
          <a:bodyPr>
            <a:normAutofit/>
          </a:bodyPr>
          <a:lstStyle/>
          <a:p>
            <a:pPr marL="0" indent="0" algn="l">
              <a:buNone/>
            </a:pPr>
            <a:r>
              <a:rPr lang="fr-FR" sz="2000" b="0" i="0" u="none" strike="noStrike" baseline="0">
                <a:latin typeface="CIDFont+F1"/>
              </a:rPr>
              <a:t>L'OMS recommande que pour les personnes immunocompétentes non enceintes, les vaccins suivants peuvent être utilisés : les vaccins non réplicatifs (MVA-BN), les vaccins à réplication minimale (LC16-KMB), les vaccins réplicatifs dérivés de cultures cellulaires (ACAM2000) ou des vaccins équivalents qui répondent aux normes de qualité de l'OMS.</a:t>
            </a:r>
          </a:p>
          <a:p>
            <a:pPr marL="0" indent="0" algn="l">
              <a:buNone/>
            </a:pPr>
            <a:r>
              <a:rPr lang="fr-FR" sz="2000" b="0" i="0" u="none" strike="noStrike" baseline="0">
                <a:latin typeface="CIDFont+F1"/>
              </a:rPr>
              <a:t>Des considérations spécifiques, y compris l'utilisation potentielle hors des indications comprises dans l’autorisation de mise sur le marché, s'appliquent au choix du vaccin pour les populations particulières (voir la recommandation sur le choix du vaccin pour les populations particulières).</a:t>
            </a:r>
            <a:endParaRPr lang="en-US" sz="2000">
              <a:effectLst/>
              <a:latin typeface="Calibri"/>
              <a:ea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4F0C36F8-5464-4FD5-898B-6C54C194D7FE}"/>
              </a:ext>
            </a:extLst>
          </p:cNvPr>
          <p:cNvSpPr>
            <a:spLocks noGrp="1"/>
          </p:cNvSpPr>
          <p:nvPr>
            <p:ph type="sldNum" sz="quarter" idx="12"/>
          </p:nvPr>
        </p:nvSpPr>
        <p:spPr/>
        <p:txBody>
          <a:bodyPr/>
          <a:lstStyle/>
          <a:p>
            <a:fld id="{714BF2E0-EE3B-6A4E-9FB9-82DE86E1F02F}" type="slidenum">
              <a:rPr lang="en-US" smtClean="0"/>
              <a:pPr/>
              <a:t>6</a:t>
            </a:fld>
            <a:endParaRPr lang="en-US"/>
          </a:p>
        </p:txBody>
      </p:sp>
      <p:sp>
        <p:nvSpPr>
          <p:cNvPr id="7" name="Title 1">
            <a:extLst>
              <a:ext uri="{FF2B5EF4-FFF2-40B4-BE49-F238E27FC236}">
                <a16:creationId xmlns:a16="http://schemas.microsoft.com/office/drawing/2014/main" id="{11C9CE38-F115-4F82-B2AE-C8254E85ECDF}"/>
              </a:ext>
            </a:extLst>
          </p:cNvPr>
          <p:cNvSpPr txBox="1">
            <a:spLocks/>
          </p:cNvSpPr>
          <p:nvPr/>
        </p:nvSpPr>
        <p:spPr>
          <a:xfrm>
            <a:off x="457200" y="685800"/>
            <a:ext cx="11277600"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mn-lt"/>
                <a:ea typeface="+mj-ea"/>
                <a:cs typeface="+mj-cs"/>
              </a:defRPr>
            </a:lvl1pPr>
          </a:lstStyle>
          <a:p>
            <a:pPr algn="l"/>
            <a:r>
              <a:rPr lang="fr-FR" sz="2400" b="0" i="0" u="none" strike="noStrike" baseline="0">
                <a:latin typeface="Calibri" panose="020F0502020204030204" pitchFamily="34" charset="0"/>
                <a:cs typeface="Calibri" panose="020F0502020204030204" pitchFamily="34" charset="0"/>
              </a:rPr>
              <a:t>Recommandation 3 : Choix des vaccins pour les personnes immunocompétentes non </a:t>
            </a:r>
            <a:r>
              <a:rPr lang="en-US" sz="2400" b="0" i="0" u="none" strike="noStrike" baseline="0">
                <a:latin typeface="Calibri" panose="020F0502020204030204" pitchFamily="34" charset="0"/>
                <a:cs typeface="Calibri" panose="020F0502020204030204" pitchFamily="34" charset="0"/>
              </a:rPr>
              <a:t>enceintes</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97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a:normAutofit/>
          </a:bodyPr>
          <a:lstStyle/>
          <a:p>
            <a:pPr algn="l"/>
            <a:r>
              <a:rPr lang="fr-FR" sz="2400" b="0" i="0" u="none" strike="noStrike" baseline="0"/>
              <a:t>Recommandation 4 : Choix des vaccins pour des populations particulières</a:t>
            </a:r>
            <a:br>
              <a:rPr lang="fr-FR" sz="2400" b="0" i="0" u="none" strike="noStrike" baseline="0"/>
            </a:br>
            <a:r>
              <a:rPr lang="en-US" sz="2400" b="0" i="0" u="none" strike="noStrike" baseline="0" err="1"/>
              <a:t>Nourrissons</a:t>
            </a:r>
            <a:r>
              <a:rPr lang="en-US" sz="2400" b="0" i="0" u="none" strike="noStrike" baseline="0"/>
              <a:t>, enfants et adolescents</a:t>
            </a:r>
            <a:endParaRPr lang="en-US" sz="2400"/>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algn="l"/>
            <a:r>
              <a:rPr lang="fr-FR" sz="2000" b="0" i="0" u="none" strike="noStrike" baseline="0">
                <a:latin typeface="Calibri" panose="020F0502020204030204" pitchFamily="34" charset="0"/>
                <a:cs typeface="Calibri" panose="020F0502020204030204" pitchFamily="34" charset="0"/>
              </a:rPr>
              <a:t>Pour les nourrissons, les enfants et les adolescents, lorsque la vaccination est envisagée, des vaccins non réplicatifs (MVA-BN) ou à réplication minimale (LC16-KMB) peuvent être utilisés.</a:t>
            </a:r>
          </a:p>
          <a:p>
            <a:pPr algn="l"/>
            <a:r>
              <a:rPr lang="fr-FR" sz="2000" b="0" i="0" u="none" strike="noStrike" baseline="0">
                <a:latin typeface="Calibri" panose="020F0502020204030204" pitchFamily="34" charset="0"/>
                <a:cs typeface="Calibri" panose="020F0502020204030204" pitchFamily="34" charset="0"/>
              </a:rPr>
              <a:t>L'utilisation du vaccin LC16-KMB est autorisée chez les enfants au Japon. Bien que le vaccin MVA-BN ne soit actuellement pas autorisé pour les personnes de moins de 18 ans, ce vaccin peut être utilisé chez les nourrissons, les enfants et les adolescents lorsque les avantages de la vaccination l'emportent sur les risques potentiels dans le contexte d'une épidémie. L'utilisation du MVA-BN chez les enfants constitue une utilisation "non conforme à l'étiquetage" du produit. Le vaccin à réplication (tel que ACAM2000) ne doit pas être utilisé chez les nourrissons.</a:t>
            </a:r>
          </a:p>
          <a:p>
            <a:pPr algn="l"/>
            <a:r>
              <a:rPr lang="fr-FR" sz="2000" b="0" i="0" u="none" strike="noStrike" baseline="0">
                <a:latin typeface="Calibri" panose="020F0502020204030204" pitchFamily="34" charset="0"/>
                <a:cs typeface="Calibri" panose="020F0502020204030204" pitchFamily="34" charset="0"/>
              </a:rPr>
              <a:t>L'OMS recommande de poursuivre la collecte de données sur la sécurité et l'efficacité des vaccins </a:t>
            </a:r>
            <a:r>
              <a:rPr lang="en-US" sz="2000" b="0" i="0" u="none" strike="noStrike" baseline="0">
                <a:latin typeface="Calibri" panose="020F0502020204030204" pitchFamily="34" charset="0"/>
                <a:cs typeface="Calibri" panose="020F0502020204030204" pitchFamily="34" charset="0"/>
              </a:rPr>
              <a:t>pour </a:t>
            </a:r>
            <a:r>
              <a:rPr lang="en-US" sz="2000" b="0" i="0" u="none" strike="noStrike" baseline="0" err="1">
                <a:latin typeface="Calibri" panose="020F0502020204030204" pitchFamily="34" charset="0"/>
                <a:cs typeface="Calibri" panose="020F0502020204030204" pitchFamily="34" charset="0"/>
              </a:rPr>
              <a:t>ces</a:t>
            </a:r>
            <a:r>
              <a:rPr lang="en-US" sz="2000" b="0" i="0" u="none" strike="noStrike" baseline="0">
                <a:latin typeface="Calibri" panose="020F0502020204030204" pitchFamily="34" charset="0"/>
                <a:cs typeface="Calibri" panose="020F0502020204030204" pitchFamily="34" charset="0"/>
              </a:rPr>
              <a:t> populations.</a:t>
            </a:r>
            <a:endParaRPr lang="en-US" sz="20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7</a:t>
            </a:fld>
            <a:endParaRPr lang="en-US"/>
          </a:p>
        </p:txBody>
      </p:sp>
    </p:spTree>
    <p:extLst>
      <p:ext uri="{BB962C8B-B14F-4D97-AF65-F5344CB8AC3E}">
        <p14:creationId xmlns:p14="http://schemas.microsoft.com/office/powerpoint/2010/main" val="183650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7F4748A-B960-4345-A726-F226B8923402}"/>
              </a:ext>
            </a:extLst>
          </p:cNvPr>
          <p:cNvGraphicFramePr>
            <a:graphicFrameLocks noChangeAspect="1"/>
          </p:cNvGraphicFramePr>
          <p:nvPr>
            <p:custDataLst>
              <p:tags r:id="rId1"/>
            </p:custDataLst>
            <p:extLst>
              <p:ext uri="{D42A27DB-BD31-4B8C-83A1-F6EECF244321}">
                <p14:modId xmlns:p14="http://schemas.microsoft.com/office/powerpoint/2010/main" val="629153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67F4748A-B960-4345-A726-F226B89234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vert="horz">
            <a:normAutofit/>
          </a:bodyPr>
          <a:lstStyle/>
          <a:p>
            <a:r>
              <a:rPr lang="fr-FR" sz="2400" b="0" i="0" u="none" strike="noStrike" baseline="0"/>
              <a:t>Recommandation 4 : Choix des vaccins pour des populations particulières </a:t>
            </a:r>
            <a:br>
              <a:rPr lang="fr-FR" sz="2400" b="0" i="0" u="none" strike="noStrike" baseline="0"/>
            </a:br>
            <a:r>
              <a:rPr lang="fr-FR" sz="2400" b="0" i="0" u="none" strike="noStrike" baseline="0"/>
              <a:t>Personnes immunodéprimées et personnes souffrant d'autres affections</a:t>
            </a:r>
            <a:endParaRPr lang="en-US" sz="2400"/>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algn="l"/>
            <a:r>
              <a:rPr lang="fr-FR" sz="2000" b="0" i="0" u="none" strike="noStrike" baseline="0"/>
              <a:t>Personnes immunodéprimées et personnes souffrant d'autres affections</a:t>
            </a:r>
          </a:p>
          <a:p>
            <a:pPr algn="l"/>
            <a:r>
              <a:rPr lang="fr-FR" sz="2000" b="0" i="0" u="none" strike="noStrike" baseline="0"/>
              <a:t>Pour les personnes immunodéprimées pour lesquelles le vaccin à réplication (tel que ACAM2000) ou à réplication minimale (LC16-KMB) est contre-indiqué, le vaccin non réplicatif (MVA-BN) doit être utilisé ; de même, pour les personnes pour lesquelles il existe des avertissements ou des précautions en raison de thérapies immunosuppressives ou d'affections cutanées prolifératives (par exemple, une dermatite </a:t>
            </a:r>
            <a:r>
              <a:rPr lang="fr-FR" sz="2000" b="0" i="0" u="none" strike="noStrike" baseline="0" err="1"/>
              <a:t>atopique</a:t>
            </a:r>
            <a:r>
              <a:rPr lang="fr-FR" sz="2000" b="0" i="0" u="none" strike="noStrike" baseline="0"/>
              <a:t>), le vaccin non réplicatif (MVA-BN) doit être utilisé. Les personnes immunodéprimées sont celles qui souffrent d'un cancer actif, qui ont subi une transplantation, qui sont immunodéficientes ou qui suivent un traitement actif par des agents immunosuppresseurs. Il s'agit également des personnes vivant avec le VIH et dont le nombre de cellules CD4 est actuellement inférieur à 200 cellules </a:t>
            </a:r>
            <a:r>
              <a:rPr lang="fr-FR" sz="2000" b="0" i="0" u="none" strike="noStrike" baseline="0" err="1"/>
              <a:t>μl</a:t>
            </a:r>
            <a:r>
              <a:rPr lang="fr-FR" sz="2000" b="0" i="0" u="none" strike="noStrike" baseline="0"/>
              <a:t>.</a:t>
            </a:r>
            <a:endParaRPr lang="en-US" sz="200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8</a:t>
            </a:fld>
            <a:endParaRPr lang="en-US"/>
          </a:p>
        </p:txBody>
      </p:sp>
    </p:spTree>
    <p:extLst>
      <p:ext uri="{BB962C8B-B14F-4D97-AF65-F5344CB8AC3E}">
        <p14:creationId xmlns:p14="http://schemas.microsoft.com/office/powerpoint/2010/main" val="127748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5E4A-6F48-DCAC-0245-6362451FBB17}"/>
              </a:ext>
            </a:extLst>
          </p:cNvPr>
          <p:cNvSpPr>
            <a:spLocks noGrp="1"/>
          </p:cNvSpPr>
          <p:nvPr>
            <p:ph type="title"/>
          </p:nvPr>
        </p:nvSpPr>
        <p:spPr/>
        <p:txBody>
          <a:bodyPr>
            <a:normAutofit fontScale="90000"/>
          </a:bodyPr>
          <a:lstStyle/>
          <a:p>
            <a:r>
              <a:rPr lang="fr-FR" sz="3200" b="0" i="0" u="none" strike="noStrike" baseline="0"/>
              <a:t>Recommandation 4 : Choix des vaccins pour des populations particulières </a:t>
            </a:r>
            <a:br>
              <a:rPr lang="fr-FR" sz="3200" b="0" i="0" u="none" strike="noStrike" baseline="0"/>
            </a:br>
            <a:r>
              <a:rPr lang="fr-FR" sz="3200" b="0" i="0" u="none" strike="noStrike" baseline="0"/>
              <a:t>Femmes enceintes</a:t>
            </a:r>
            <a:endParaRPr lang="en-US"/>
          </a:p>
        </p:txBody>
      </p:sp>
      <p:sp>
        <p:nvSpPr>
          <p:cNvPr id="3" name="Content Placeholder 2">
            <a:extLst>
              <a:ext uri="{FF2B5EF4-FFF2-40B4-BE49-F238E27FC236}">
                <a16:creationId xmlns:a16="http://schemas.microsoft.com/office/drawing/2014/main" id="{C87F57C2-69A6-29B0-7BFB-04586B974C9A}"/>
              </a:ext>
            </a:extLst>
          </p:cNvPr>
          <p:cNvSpPr>
            <a:spLocks noGrp="1"/>
          </p:cNvSpPr>
          <p:nvPr>
            <p:ph idx="1"/>
          </p:nvPr>
        </p:nvSpPr>
        <p:spPr/>
        <p:txBody>
          <a:bodyPr>
            <a:normAutofit/>
          </a:bodyPr>
          <a:lstStyle/>
          <a:p>
            <a:pPr marL="0" indent="0" algn="l">
              <a:buNone/>
            </a:pPr>
            <a:r>
              <a:rPr lang="fr-FR" sz="2000" b="0" i="0" u="none" strike="noStrike" baseline="0"/>
              <a:t>Pendant la grossesse, lorsque la vaccination est envisagée, le vaccin non réplicatif (MVA-BN) peut être utilisé. L'administration du MVA-BN pendant la grossesse constitue une utilisation "non </a:t>
            </a:r>
            <a:r>
              <a:rPr lang="en-US" sz="2000" b="0" i="0" u="none" strike="noStrike" baseline="0" err="1"/>
              <a:t>conforme</a:t>
            </a:r>
            <a:r>
              <a:rPr lang="en-US" sz="2000" b="0" i="0" u="none" strike="noStrike" baseline="0"/>
              <a:t> à </a:t>
            </a:r>
            <a:r>
              <a:rPr lang="en-US" sz="2000" b="0" i="0" u="none" strike="noStrike" baseline="0" err="1"/>
              <a:t>l'étiquetage</a:t>
            </a:r>
            <a:r>
              <a:rPr lang="en-US" sz="2000" b="0" i="0" u="none" strike="noStrike" baseline="0"/>
              <a:t>". </a:t>
            </a:r>
            <a:r>
              <a:rPr lang="fr-FR" sz="2000" b="0" i="0" u="none" strike="noStrike" baseline="0"/>
              <a:t>Il n'y a pas de données disponibles pour évaluer le risque des vaccins à réplication minimale (LC16-KMB) chez les femmes enceintes. Aucune étude de toxicologie du développement et de la </a:t>
            </a:r>
            <a:r>
              <a:rPr lang="en-US" sz="2000" b="0" i="0" u="none" strike="noStrike" baseline="0"/>
              <a:t>reproduction </a:t>
            </a:r>
            <a:r>
              <a:rPr lang="en-US" sz="2000" b="0" i="0" u="none" strike="noStrike" baseline="0" err="1"/>
              <a:t>n'a</a:t>
            </a:r>
            <a:r>
              <a:rPr lang="en-US" sz="2000" b="0" i="0" u="none" strike="noStrike" baseline="0"/>
              <a:t> </a:t>
            </a:r>
            <a:r>
              <a:rPr lang="en-US" sz="2000" b="0" i="0" u="none" strike="noStrike" baseline="0" err="1"/>
              <a:t>été</a:t>
            </a:r>
            <a:r>
              <a:rPr lang="en-US" sz="2000" b="0" i="0" u="none" strike="noStrike" baseline="0"/>
              <a:t> </a:t>
            </a:r>
            <a:r>
              <a:rPr lang="en-US" sz="2000" b="0" i="0" u="none" strike="noStrike" baseline="0" err="1"/>
              <a:t>réalisée</a:t>
            </a:r>
            <a:r>
              <a:rPr lang="en-US" sz="2000" b="0" i="0" u="none" strike="noStrike" baseline="0"/>
              <a:t>. </a:t>
            </a:r>
            <a:r>
              <a:rPr lang="fr-FR" sz="2000" b="0" i="0" u="none" strike="noStrike" baseline="0"/>
              <a:t>Le vaccin réplicatif (tel que ACAM2000) ne doit pas être utilisé pendant la grossesse.</a:t>
            </a:r>
            <a:endParaRPr lang="en-US" sz="1600"/>
          </a:p>
        </p:txBody>
      </p:sp>
      <p:sp>
        <p:nvSpPr>
          <p:cNvPr id="4" name="Slide Number Placeholder 3">
            <a:extLst>
              <a:ext uri="{FF2B5EF4-FFF2-40B4-BE49-F238E27FC236}">
                <a16:creationId xmlns:a16="http://schemas.microsoft.com/office/drawing/2014/main" id="{62CC7560-4297-96F3-DB39-7EE8D5BC2B3E}"/>
              </a:ext>
            </a:extLst>
          </p:cNvPr>
          <p:cNvSpPr>
            <a:spLocks noGrp="1"/>
          </p:cNvSpPr>
          <p:nvPr>
            <p:ph type="sldNum" sz="quarter" idx="12"/>
          </p:nvPr>
        </p:nvSpPr>
        <p:spPr/>
        <p:txBody>
          <a:bodyPr/>
          <a:lstStyle/>
          <a:p>
            <a:fld id="{714BF2E0-EE3B-6A4E-9FB9-82DE86E1F02F}" type="slidenum">
              <a:rPr lang="en-US" smtClean="0"/>
              <a:pPr/>
              <a:t>9</a:t>
            </a:fld>
            <a:endParaRPr lang="en-US"/>
          </a:p>
        </p:txBody>
      </p:sp>
    </p:spTree>
    <p:extLst>
      <p:ext uri="{BB962C8B-B14F-4D97-AF65-F5344CB8AC3E}">
        <p14:creationId xmlns:p14="http://schemas.microsoft.com/office/powerpoint/2010/main" val="641680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7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00&quot; g=&quot;44&quot; b=&quot;C4&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2.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CDCCDCC74A14582E773F689FB6FAB" ma:contentTypeVersion="18" ma:contentTypeDescription="Create a new document." ma:contentTypeScope="" ma:versionID="43c04d1f64efd954a0aadaf15915c11c">
  <xsd:schema xmlns:xsd="http://www.w3.org/2001/XMLSchema" xmlns:xs="http://www.w3.org/2001/XMLSchema" xmlns:p="http://schemas.microsoft.com/office/2006/metadata/properties" xmlns:ns2="4f3e96ab-5722-4cd5-8cb1-6e2edb3ac6cb" xmlns:ns3="2074b3b8-ec1c-47fe-980f-58c5f25f6fdf" targetNamespace="http://schemas.microsoft.com/office/2006/metadata/properties" ma:root="true" ma:fieldsID="c9b2fd2eab30959b993ff0e0967c037c" ns2:_="" ns3:_="">
    <xsd:import namespace="4f3e96ab-5722-4cd5-8cb1-6e2edb3ac6cb"/>
    <xsd:import namespace="2074b3b8-ec1c-47fe-980f-58c5f25f6f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96ab-5722-4cd5-8cb1-6e2edb3ac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4b3b8-ec1c-47fe-980f-58c5f25f6f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586b9-ebd7-49bf-b5fd-feccfbe2386d}" ma:internalName="TaxCatchAll" ma:showField="CatchAllData" ma:web="2074b3b8-ec1c-47fe-980f-58c5f25f6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074b3b8-ec1c-47fe-980f-58c5f25f6fdf">
      <UserInfo>
        <DisplayName>AJONG, Brian</DisplayName>
        <AccountId>768</AccountId>
        <AccountType/>
      </UserInfo>
    </SharedWithUsers>
    <lcf76f155ced4ddcb4097134ff3c332f xmlns="4f3e96ab-5722-4cd5-8cb1-6e2edb3ac6cb">
      <Terms xmlns="http://schemas.microsoft.com/office/infopath/2007/PartnerControls"/>
    </lcf76f155ced4ddcb4097134ff3c332f>
    <TaxCatchAll xmlns="2074b3b8-ec1c-47fe-980f-58c5f25f6fdf" xsi:nil="true"/>
  </documentManagement>
</p:properties>
</file>

<file path=customXml/itemProps1.xml><?xml version="1.0" encoding="utf-8"?>
<ds:datastoreItem xmlns:ds="http://schemas.openxmlformats.org/officeDocument/2006/customXml" ds:itemID="{0144C9D7-2C1B-4DD3-89AF-05314A16E0F9}">
  <ds:schemaRefs>
    <ds:schemaRef ds:uri="http://schemas.microsoft.com/sharepoint/v3/contenttype/forms"/>
  </ds:schemaRefs>
</ds:datastoreItem>
</file>

<file path=customXml/itemProps2.xml><?xml version="1.0" encoding="utf-8"?>
<ds:datastoreItem xmlns:ds="http://schemas.openxmlformats.org/officeDocument/2006/customXml" ds:itemID="{10F10D9C-BD69-4748-AD81-36CE699E561E}">
  <ds:schemaRefs>
    <ds:schemaRef ds:uri="2074b3b8-ec1c-47fe-980f-58c5f25f6fdf"/>
    <ds:schemaRef ds:uri="4f3e96ab-5722-4cd5-8cb1-6e2edb3ac6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49D3F5-24BB-4A43-B9D8-C6368F127A96}">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2074b3b8-ec1c-47fe-980f-58c5f25f6fdf"/>
    <ds:schemaRef ds:uri="4f3e96ab-5722-4cd5-8cb1-6e2edb3ac6cb"/>
  </ds:schemaRefs>
</ds:datastoreItem>
</file>

<file path=docProps/app.xml><?xml version="1.0" encoding="utf-8"?>
<Properties xmlns="http://schemas.openxmlformats.org/officeDocument/2006/extended-properties" xmlns:vt="http://schemas.openxmlformats.org/officeDocument/2006/docPropsVTypes">
  <Template/>
  <TotalTime>0</TotalTime>
  <Words>1638</Words>
  <Application>Microsoft Macintosh PowerPoint</Application>
  <PresentationFormat>Widescreen</PresentationFormat>
  <Paragraphs>61</Paragraphs>
  <Slides>14</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CIDFont+F1</vt:lpstr>
      <vt:lpstr>CIDFont+F2</vt:lpstr>
      <vt:lpstr>Corbel</vt:lpstr>
      <vt:lpstr>Leelawadee</vt:lpstr>
      <vt:lpstr>Poppins SemiBold</vt:lpstr>
      <vt:lpstr>Segoe Condensed</vt:lpstr>
      <vt:lpstr>2_WHE</vt:lpstr>
      <vt:lpstr>Office Theme</vt:lpstr>
      <vt:lpstr>think-cell Slide</vt:lpstr>
      <vt:lpstr>  WHO (SAGE) recommandations sur mpox vaccines</vt:lpstr>
      <vt:lpstr>Vaccins contre la mpox et recommandations d’immunisation</vt:lpstr>
      <vt:lpstr>PowerPoint Presentation</vt:lpstr>
      <vt:lpstr>PowerPoint Presentation</vt:lpstr>
      <vt:lpstr>Recommandation 2 : Utilisation préventive des vaccins contre la variole simienne (en dehors d'une épidémie)</vt:lpstr>
      <vt:lpstr>PowerPoint Presentation</vt:lpstr>
      <vt:lpstr>Recommandation 4 : Choix des vaccins pour des populations particulières Nourrissons, enfants et adolescents</vt:lpstr>
      <vt:lpstr>Recommandation 4 : Choix des vaccins pour des populations particulières  Personnes immunodéprimées et personnes souffrant d'autres affections</vt:lpstr>
      <vt:lpstr>Recommandation 4 : Choix des vaccins pour des populations particulières  Femmes enceintes</vt:lpstr>
      <vt:lpstr>Recommandation 5: Vaccination des personnes déjà vaccinées </vt:lpstr>
      <vt:lpstr>Recommandation 6: Utilisation des calendriers et des doses de vaccins en dehors des indications comprises dans l’autorisation de mise sur le marché « off label » </vt:lpstr>
      <vt:lpstr>Priorités de recherche</vt:lpstr>
      <vt:lpstr>Appel à l’action </vt:lpstr>
      <vt:lpstr>Merci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presentation</dc:title>
  <dc:subject/>
  <dc:creator>BROOKS, Donald Joseph</dc:creator>
  <cp:keywords/>
  <dc:description/>
  <cp:lastModifiedBy>AKANI, Bangaman Christian</cp:lastModifiedBy>
  <cp:revision>2</cp:revision>
  <cp:lastPrinted>2024-09-11T13:07:16Z</cp:lastPrinted>
  <dcterms:created xsi:type="dcterms:W3CDTF">2022-05-27T09:31:14Z</dcterms:created>
  <dcterms:modified xsi:type="dcterms:W3CDTF">2024-09-11T13:15:06Z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0x010100295CDCCDCC74A14582E773F689FB6FAB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Order">
    <vt:r8>26400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ies>
</file>